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73" r:id="rId6"/>
    <p:sldId id="280" r:id="rId7"/>
    <p:sldId id="274" r:id="rId8"/>
    <p:sldId id="275" r:id="rId9"/>
    <p:sldId id="276" r:id="rId10"/>
    <p:sldId id="277" r:id="rId11"/>
    <p:sldId id="278" r:id="rId12"/>
    <p:sldId id="262" r:id="rId13"/>
    <p:sldId id="279" r:id="rId14"/>
    <p:sldId id="268" r:id="rId15"/>
    <p:sldId id="271"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5/20/24</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a:t>Page</a:t>
            </a:r>
            <a:r>
              <a:rPr lang="en-US"/>
              <a:t> </a:t>
            </a:r>
            <a:fld id="{BBE5057F-7482-41AE-BBDB-C83C2F3461DE}" type="slidenum">
              <a:rPr lang="en-US" smtClean="0"/>
              <a:pPr/>
              <a:t>‹#›</a:t>
            </a:fld>
            <a:endParaRPr lang="en-US"/>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524000" y="1041400"/>
            <a:ext cx="9144000" cy="2387600"/>
          </a:xfrm>
        </p:spPr>
        <p:txBody>
          <a:bodyPr/>
          <a:lstStyle/>
          <a:p>
            <a:pPr algn="ctr"/>
            <a:r>
              <a:rPr lang="en-US" dirty="0" err="1"/>
              <a:t>Piccaso</a:t>
            </a:r>
            <a:r>
              <a:rPr lang="en-US" dirty="0"/>
              <a:t> Project</a:t>
            </a: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p:txBody>
          <a:bodyPr/>
          <a:lstStyle/>
          <a:p>
            <a:pPr>
              <a:lnSpc>
                <a:spcPct val="150000"/>
              </a:lnSpc>
            </a:pPr>
            <a:r>
              <a:rPr lang="en-US" dirty="0" err="1"/>
              <a:t>Autori</a:t>
            </a:r>
            <a:r>
              <a:rPr lang="en-US" dirty="0"/>
              <a:t>: D</a:t>
            </a:r>
            <a:r>
              <a:rPr lang="ro-RO" dirty="0"/>
              <a:t>ă</a:t>
            </a:r>
            <a:r>
              <a:rPr lang="en-US" dirty="0"/>
              <a:t>n</a:t>
            </a:r>
            <a:r>
              <a:rPr lang="ro-RO" dirty="0"/>
              <a:t>ă</a:t>
            </a:r>
            <a:r>
              <a:rPr lang="en-US" dirty="0"/>
              <a:t>il</a:t>
            </a:r>
            <a:r>
              <a:rPr lang="ro-RO" dirty="0"/>
              <a:t>ă</a:t>
            </a:r>
            <a:r>
              <a:rPr lang="en-US" dirty="0"/>
              <a:t> Andrei-Cristian, </a:t>
            </a:r>
            <a:r>
              <a:rPr lang="ro-RO" dirty="0"/>
              <a:t>Bobeș Dragoș Iulian</a:t>
            </a:r>
            <a:endParaRPr lang="en-US" dirty="0"/>
          </a:p>
          <a:p>
            <a:r>
              <a:rPr lang="en-US" dirty="0" err="1"/>
              <a:t>Universitatea</a:t>
            </a:r>
            <a:r>
              <a:rPr lang="en-US" dirty="0"/>
              <a:t> “</a:t>
            </a:r>
            <a:r>
              <a:rPr lang="en-US" dirty="0" err="1"/>
              <a:t>Dunarea</a:t>
            </a:r>
            <a:r>
              <a:rPr lang="en-US" dirty="0"/>
              <a:t> de </a:t>
            </a:r>
            <a:r>
              <a:rPr lang="en-US" dirty="0" err="1"/>
              <a:t>jos</a:t>
            </a:r>
            <a:r>
              <a:rPr lang="en-US" dirty="0"/>
              <a:t>” Gala</a:t>
            </a:r>
            <a:r>
              <a:rPr lang="ro-RO"/>
              <a:t>ț</a:t>
            </a:r>
            <a:r>
              <a:rPr lang="en-US"/>
              <a:t>i</a:t>
            </a:r>
            <a:endParaRPr lang="en-US" dirty="0"/>
          </a:p>
        </p:txBody>
      </p:sp>
    </p:spTree>
    <p:extLst>
      <p:ext uri="{BB962C8B-B14F-4D97-AF65-F5344CB8AC3E}">
        <p14:creationId xmlns:p14="http://schemas.microsoft.com/office/powerpoint/2010/main" val="32111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80E45D-9BAA-2D9C-530B-5B6819A765F6}"/>
              </a:ext>
            </a:extLst>
          </p:cNvPr>
          <p:cNvSpPr>
            <a:spLocks noGrp="1"/>
          </p:cNvSpPr>
          <p:nvPr>
            <p:ph type="body" sz="half" idx="2"/>
          </p:nvPr>
        </p:nvSpPr>
        <p:spPr>
          <a:xfrm>
            <a:off x="379412" y="992187"/>
            <a:ext cx="4992052" cy="5085080"/>
          </a:xfrm>
        </p:spPr>
        <p:txBody>
          <a:bodyPr>
            <a:noAutofit/>
          </a:bodyPr>
          <a:lstStyle/>
          <a:p>
            <a:r>
              <a:rPr lang="ro-RO" sz="2000" dirty="0">
                <a:latin typeface="Times New Roman" panose="02020603050405020304" pitchFamily="18" charset="0"/>
                <a:cs typeface="Times New Roman" panose="02020603050405020304" pitchFamily="18" charset="0"/>
              </a:rPr>
              <a:t>6) </a:t>
            </a:r>
            <a:r>
              <a:rPr lang="en-US" sz="2000" dirty="0" err="1">
                <a:latin typeface="Times New Roman" panose="02020603050405020304" pitchFamily="18" charset="0"/>
                <a:cs typeface="Times New Roman" panose="02020603050405020304" pitchFamily="18" charset="0"/>
              </a:rPr>
              <a:t>După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procesări</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imagini</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funcțiile librariei </a:t>
            </a:r>
            <a:r>
              <a:rPr lang="en-US" sz="2000" dirty="0">
                <a:latin typeface="Times New Roman" panose="02020603050405020304" pitchFamily="18" charset="0"/>
                <a:cs typeface="Times New Roman" panose="02020603050405020304" pitchFamily="18" charset="0"/>
              </a:rPr>
              <a:t>Turtle po</a:t>
            </a:r>
            <a:r>
              <a:rPr lang="ro-RO" sz="2000"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aplicat</a:t>
            </a:r>
            <a:r>
              <a:rPr lang="ro-RO" sz="2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Mai </a:t>
            </a:r>
            <a:r>
              <a:rPr lang="ro-RO" sz="2000" dirty="0">
                <a:latin typeface="Times New Roman" panose="02020603050405020304" pitchFamily="18" charset="0"/>
                <a:cs typeface="Times New Roman" panose="02020603050405020304" pitchFamily="18" charset="0"/>
              </a:rPr>
              <a:t>î</a:t>
            </a:r>
            <a:r>
              <a:rPr lang="en-US" sz="2000" dirty="0" err="1">
                <a:latin typeface="Times New Roman" panose="02020603050405020304" pitchFamily="18" charset="0"/>
                <a:cs typeface="Times New Roman" panose="02020603050405020304" pitchFamily="18" charset="0"/>
              </a:rPr>
              <a:t>ntai</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ini</a:t>
            </a:r>
            <a:r>
              <a:rPr lang="ro-RO" sz="2000" dirty="0">
                <a:latin typeface="Times New Roman" panose="02020603050405020304" pitchFamily="18" charset="0"/>
                <a:cs typeface="Times New Roman" panose="02020603050405020304" pitchFamily="18" charset="0"/>
              </a:rPr>
              <a:t>ț</a:t>
            </a:r>
            <a:r>
              <a:rPr lang="en-US" sz="2000" dirty="0" err="1">
                <a:latin typeface="Times New Roman" panose="02020603050405020304" pitchFamily="18" charset="0"/>
                <a:cs typeface="Times New Roman" panose="02020603050405020304" pitchFamily="18" charset="0"/>
              </a:rPr>
              <a:t>ializat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viteza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ro-RO" sz="2000" dirty="0">
                <a:latin typeface="Times New Roman" panose="02020603050405020304" pitchFamily="18" charset="0"/>
                <a:cs typeface="Times New Roman" panose="02020603050405020304" pitchFamily="18" charset="0"/>
              </a:rPr>
              <a:t>r</a:t>
            </a:r>
            <a:r>
              <a:rPr lang="en-US" sz="2000" dirty="0" err="1">
                <a:latin typeface="Times New Roman" panose="02020603050405020304" pitchFamily="18" charset="0"/>
                <a:cs typeface="Times New Roman" panose="02020603050405020304" pitchFamily="18" charset="0"/>
              </a:rPr>
              <a:t>tle.speed</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ascuns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pictograma</a:t>
            </a:r>
            <a:r>
              <a:rPr lang="en-US" sz="2000" dirty="0">
                <a:latin typeface="Times New Roman" panose="02020603050405020304" pitchFamily="18" charset="0"/>
                <a:cs typeface="Times New Roman" panose="02020603050405020304" pitchFamily="18" charset="0"/>
              </a:rPr>
              <a:t> sub forma de </a:t>
            </a:r>
            <a:r>
              <a:rPr lang="en-US" sz="2000" dirty="0" err="1">
                <a:latin typeface="Times New Roman" panose="02020603050405020304" pitchFamily="18" charset="0"/>
                <a:cs typeface="Times New Roman" panose="02020603050405020304" pitchFamily="18" charset="0"/>
              </a:rPr>
              <a:t>broasc</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ț</a:t>
            </a:r>
            <a:r>
              <a:rPr lang="en-US" sz="2000" dirty="0" err="1">
                <a:latin typeface="Times New Roman" panose="02020603050405020304" pitchFamily="18" charset="0"/>
                <a:cs typeface="Times New Roman" panose="02020603050405020304" pitchFamily="18" charset="0"/>
              </a:rPr>
              <a:t>estoas</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efect</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desen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natural </a:t>
            </a:r>
            <a:r>
              <a:rPr lang="en-US" sz="2000" dirty="0" err="1">
                <a:latin typeface="Times New Roman" panose="02020603050405020304" pitchFamily="18" charset="0"/>
                <a:cs typeface="Times New Roman" panose="02020603050405020304" pitchFamily="18" charset="0"/>
              </a:rPr>
              <a:t>folosind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turtle.hideturtle</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stabilit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fundalul</a:t>
            </a:r>
            <a:r>
              <a:rPr lang="ro-RO" sz="2000" dirty="0">
                <a:latin typeface="Times New Roman" panose="02020603050405020304" pitchFamily="18" charset="0"/>
                <a:cs typeface="Times New Roman" panose="02020603050405020304" pitchFamily="18" charset="0"/>
              </a:rPr>
              <a:t>(alb)</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culoare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avea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desenul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ro</a:t>
            </a:r>
            <a:r>
              <a:rPr lang="ro-RO" sz="2000" dirty="0">
                <a:latin typeface="Times New Roman" panose="02020603050405020304" pitchFamily="18" charset="0"/>
                <a:cs typeface="Times New Roman" panose="02020603050405020304" pitchFamily="18" charset="0"/>
              </a:rPr>
              <a:t>șu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comenzile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folosite</a:t>
            </a:r>
            <a:r>
              <a:rPr lang="en-US" sz="2000" dirty="0">
                <a:latin typeface="Times New Roman" panose="02020603050405020304" pitchFamily="18" charset="0"/>
                <a:cs typeface="Times New Roman" panose="02020603050405020304" pitchFamily="18" charset="0"/>
              </a:rPr>
              <a:t> sunt </a:t>
            </a:r>
            <a:r>
              <a:rPr lang="en-US" sz="2000" dirty="0" err="1">
                <a:latin typeface="Times New Roman" panose="02020603050405020304" pitchFamily="18" charset="0"/>
                <a:cs typeface="Times New Roman" panose="02020603050405020304" pitchFamily="18" charset="0"/>
              </a:rPr>
              <a:t>turtle.bgcolor</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turtle.color</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impus</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dimensiune</a:t>
            </a:r>
            <a:r>
              <a:rPr lang="en-US" sz="2000" dirty="0">
                <a:latin typeface="Times New Roman" panose="02020603050405020304" pitchFamily="18" charset="0"/>
                <a:cs typeface="Times New Roman" panose="02020603050405020304" pitchFamily="18" charset="0"/>
              </a:rPr>
              <a:t> maxim</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de 956 </a:t>
            </a:r>
            <a:r>
              <a:rPr lang="en-US" sz="2000" dirty="0" err="1">
                <a:latin typeface="Times New Roman" panose="02020603050405020304" pitchFamily="18" charset="0"/>
                <a:cs typeface="Times New Roman" panose="02020603050405020304" pitchFamily="18" charset="0"/>
              </a:rPr>
              <a:t>pixeli</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î</a:t>
            </a:r>
            <a:r>
              <a:rPr lang="en-US" sz="2000" dirty="0">
                <a:latin typeface="Times New Roman" panose="02020603050405020304" pitchFamily="18" charset="0"/>
                <a:cs typeface="Times New Roman" panose="02020603050405020304" pitchFamily="18" charset="0"/>
              </a:rPr>
              <a:t>n l</a:t>
            </a:r>
            <a:r>
              <a:rPr lang="ro-RO" sz="2000" dirty="0">
                <a:latin typeface="Times New Roman" panose="02020603050405020304" pitchFamily="18" charset="0"/>
                <a:cs typeface="Times New Roman" panose="02020603050405020304" pitchFamily="18" charset="0"/>
              </a:rPr>
              <a:t>ăț</a:t>
            </a:r>
            <a:r>
              <a:rPr lang="en-US" sz="2000" dirty="0" err="1">
                <a:latin typeface="Times New Roman" panose="02020603050405020304" pitchFamily="18" charset="0"/>
                <a:cs typeface="Times New Roman" panose="02020603050405020304" pitchFamily="18" charset="0"/>
              </a:rPr>
              <a:t>ime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720 </a:t>
            </a:r>
            <a:r>
              <a:rPr lang="ro-RO" sz="2000" dirty="0">
                <a:latin typeface="Times New Roman" panose="02020603050405020304" pitchFamily="18" charset="0"/>
                <a:cs typeface="Times New Roman" panose="02020603050405020304" pitchFamily="18" charset="0"/>
              </a:rPr>
              <a:t>î</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lungime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fi </a:t>
            </a:r>
            <a:r>
              <a:rPr lang="en-US" sz="2000" dirty="0" err="1">
                <a:latin typeface="Times New Roman" panose="02020603050405020304" pitchFamily="18" charset="0"/>
                <a:cs typeface="Times New Roman" panose="02020603050405020304" pitchFamily="18" charset="0"/>
              </a:rPr>
              <a:t>traversat</a:t>
            </a:r>
            <a:r>
              <a:rPr lang="en-US" sz="2000" dirty="0">
                <a:latin typeface="Times New Roman" panose="02020603050405020304" pitchFamily="18" charset="0"/>
                <a:cs typeface="Times New Roman" panose="02020603050405020304" pitchFamily="18" charset="0"/>
              </a:rPr>
              <a:t> de </a:t>
            </a:r>
            <a:r>
              <a:rPr lang="ro-RO"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broasca</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ț</a:t>
            </a:r>
            <a:r>
              <a:rPr lang="en-US" sz="2000" dirty="0" err="1">
                <a:latin typeface="Times New Roman" panose="02020603050405020304" pitchFamily="18" charset="0"/>
                <a:cs typeface="Times New Roman" panose="02020603050405020304" pitchFamily="18" charset="0"/>
              </a:rPr>
              <a:t>estoas</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folosit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dou</a:t>
            </a:r>
            <a:r>
              <a:rPr lang="ro-RO" sz="2000" dirty="0">
                <a:latin typeface="Times New Roman" panose="02020603050405020304" pitchFamily="18" charset="0"/>
                <a:cs typeface="Times New Roman" panose="02020603050405020304" pitchFamily="18" charset="0"/>
              </a:rPr>
              <a:t>ă structuri for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contururi</a:t>
            </a:r>
            <a:r>
              <a:rPr lang="ro-RO" sz="2000">
                <a:latin typeface="Times New Roman" panose="02020603050405020304" pitchFamily="18" charset="0"/>
                <a:cs typeface="Times New Roman" panose="02020603050405020304" pitchFamily="18" charset="0"/>
              </a:rPr>
              <a:t>le</a:t>
            </a:r>
            <a:r>
              <a:rPr lang="en-US" sz="200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exterioare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î</a:t>
            </a:r>
            <a:r>
              <a:rPr lang="en-US" sz="2000" dirty="0" err="1">
                <a:latin typeface="Times New Roman" panose="02020603050405020304" pitchFamily="18" charset="0"/>
                <a:cs typeface="Times New Roman" panose="02020603050405020304" pitchFamily="18" charset="0"/>
              </a:rPr>
              <a:t>nc</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dou</a:t>
            </a:r>
            <a:r>
              <a:rPr lang="ro-RO" sz="2000" dirty="0">
                <a:latin typeface="Times New Roman" panose="02020603050405020304" pitchFamily="18" charset="0"/>
                <a:cs typeface="Times New Roman" panose="02020603050405020304" pitchFamily="18" charset="0"/>
              </a:rPr>
              <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contururile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interioare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Libraria</a:t>
            </a:r>
            <a:r>
              <a:rPr lang="en-US" sz="2000" dirty="0">
                <a:latin typeface="Times New Roman" panose="02020603050405020304" pitchFamily="18" charset="0"/>
                <a:cs typeface="Times New Roman" panose="02020603050405020304" pitchFamily="18" charset="0"/>
              </a:rPr>
              <a:t> Turtle </a:t>
            </a:r>
            <a:r>
              <a:rPr lang="en-US" sz="2000" dirty="0" err="1">
                <a:latin typeface="Times New Roman" panose="02020603050405020304" pitchFamily="18" charset="0"/>
                <a:cs typeface="Times New Roman" panose="02020603050405020304" pitchFamily="18" charset="0"/>
              </a:rPr>
              <a:t>practic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desenează</a:t>
            </a:r>
            <a:r>
              <a:rPr lang="en-US" sz="2000" dirty="0">
                <a:latin typeface="Times New Roman" panose="02020603050405020304" pitchFamily="18" charset="0"/>
                <a:cs typeface="Times New Roman" panose="02020603050405020304" pitchFamily="18" charset="0"/>
              </a:rPr>
              <a:t> pe </a:t>
            </a:r>
            <a:r>
              <a:rPr lang="en-US" sz="2000" dirty="0" err="1">
                <a:latin typeface="Times New Roman" panose="02020603050405020304" pitchFamily="18" charset="0"/>
                <a:cs typeface="Times New Roman" panose="02020603050405020304" pitchFamily="18" charset="0"/>
              </a:rPr>
              <a:t>baza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coordonatel</a:t>
            </a:r>
            <a:r>
              <a:rPr lang="ro-RO" sz="2000" dirty="0">
                <a:latin typeface="Times New Roman" panose="02020603050405020304" pitchFamily="18" charset="0"/>
                <a:cs typeface="Times New Roman" panose="02020603050405020304" pitchFamily="18" charset="0"/>
              </a:rPr>
              <a: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pixelilor</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trec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filtrele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aplicate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devreme</a:t>
            </a:r>
            <a:r>
              <a:rPr lang="en-US" sz="2000"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10</a:t>
            </a:fld>
            <a:endParaRPr lang="en-US"/>
          </a:p>
        </p:txBody>
      </p:sp>
      <p:pic>
        <p:nvPicPr>
          <p:cNvPr id="2" name="Picture 2" descr="O imagine care conține text, captură de ecran&#10;&#10;Descriere generată automat">
            <a:extLst>
              <a:ext uri="{FF2B5EF4-FFF2-40B4-BE49-F238E27FC236}">
                <a16:creationId xmlns:a16="http://schemas.microsoft.com/office/drawing/2014/main" id="{C96B0CED-A7CE-CDA4-8D61-EB92899A15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34" b="434"/>
          <a:stretch>
            <a:fillRect/>
          </a:stretch>
        </p:blipFill>
        <p:spPr bwMode="auto">
          <a:xfrm>
            <a:off x="5640388" y="992187"/>
            <a:ext cx="6172200" cy="4873625"/>
          </a:xfrm>
          <a:prstGeom prst="rect">
            <a:avLst/>
          </a:prstGeom>
          <a:noFill/>
          <a:ln>
            <a:noFill/>
          </a:ln>
        </p:spPr>
      </p:pic>
    </p:spTree>
    <p:extLst>
      <p:ext uri="{BB962C8B-B14F-4D97-AF65-F5344CB8AC3E}">
        <p14:creationId xmlns:p14="http://schemas.microsoft.com/office/powerpoint/2010/main" val="818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629C8B2D-53D9-2837-B65B-B7812BD7A96C}"/>
              </a:ext>
            </a:extLst>
          </p:cNvPr>
          <p:cNvSpPr>
            <a:spLocks noGrp="1"/>
          </p:cNvSpPr>
          <p:nvPr>
            <p:ph type="body" sz="half" idx="2"/>
          </p:nvPr>
        </p:nvSpPr>
        <p:spPr>
          <a:xfrm>
            <a:off x="711200" y="2057400"/>
            <a:ext cx="3979545" cy="1955800"/>
          </a:xfrm>
        </p:spPr>
        <p:txBody>
          <a:bodyPr>
            <a:normAutofit/>
          </a:bodyPr>
          <a:lstStyle/>
          <a:p>
            <a:r>
              <a:rPr lang="ro-RO" sz="2000" dirty="0">
                <a:latin typeface="Times New Roman" panose="02020603050405020304" pitchFamily="18" charset="0"/>
                <a:cs typeface="Times New Roman" panose="02020603050405020304" pitchFamily="18" charset="0"/>
              </a:rPr>
              <a:t>De asemenea, am folosit funcția ”select_image” pentru a crea o fereastră din care putem selecta orice imagine salvată în computerul nostru</a:t>
            </a:r>
          </a:p>
        </p:txBody>
      </p:sp>
      <p:sp>
        <p:nvSpPr>
          <p:cNvPr id="5" name="Substituent număr diapozitiv 4">
            <a:extLst>
              <a:ext uri="{FF2B5EF4-FFF2-40B4-BE49-F238E27FC236}">
                <a16:creationId xmlns:a16="http://schemas.microsoft.com/office/drawing/2014/main" id="{57404E6A-8CE0-3167-198F-005E0436AE20}"/>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11</a:t>
            </a:fld>
            <a:endParaRPr lang="en-US"/>
          </a:p>
        </p:txBody>
      </p:sp>
      <p:pic>
        <p:nvPicPr>
          <p:cNvPr id="7" name="Picture 1" descr="O imagine care conține text, software, Software multimedia, captură de ecran&#10;&#10;Descriere generată automat">
            <a:extLst>
              <a:ext uri="{FF2B5EF4-FFF2-40B4-BE49-F238E27FC236}">
                <a16:creationId xmlns:a16="http://schemas.microsoft.com/office/drawing/2014/main" id="{212B8E9D-9D12-A50B-194C-20D2D5560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360" y="2057400"/>
            <a:ext cx="6455799" cy="2396137"/>
          </a:xfrm>
          <a:prstGeom prst="rect">
            <a:avLst/>
          </a:prstGeom>
        </p:spPr>
      </p:pic>
    </p:spTree>
    <p:extLst>
      <p:ext uri="{BB962C8B-B14F-4D97-AF65-F5344CB8AC3E}">
        <p14:creationId xmlns:p14="http://schemas.microsoft.com/office/powerpoint/2010/main" val="442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18AD13C-C8C3-A859-FD84-E4DE32E77EE2}"/>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1692" r="1692"/>
          <a:stretch>
            <a:fillRect/>
          </a:stretch>
        </p:blipFill>
        <p:spPr>
          <a:xfrm>
            <a:off x="5181600" y="992188"/>
            <a:ext cx="6172200" cy="4873625"/>
          </a:xfrm>
        </p:spPr>
      </p:pic>
      <p:sp>
        <p:nvSpPr>
          <p:cNvPr id="5" name="Substituent număr diapozitiv 4">
            <a:extLst>
              <a:ext uri="{FF2B5EF4-FFF2-40B4-BE49-F238E27FC236}">
                <a16:creationId xmlns:a16="http://schemas.microsoft.com/office/drawing/2014/main" id="{E0041163-AE17-5F65-C240-C8497D22A3B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12</a:t>
            </a:fld>
            <a:endParaRPr lang="en-US"/>
          </a:p>
        </p:txBody>
      </p:sp>
      <p:sp>
        <p:nvSpPr>
          <p:cNvPr id="7" name="Rectangle 1">
            <a:extLst>
              <a:ext uri="{FF2B5EF4-FFF2-40B4-BE49-F238E27FC236}">
                <a16:creationId xmlns:a16="http://schemas.microsoft.com/office/drawing/2014/main" id="{4A2904C0-790D-2D46-89A2-110C9FCDA924}"/>
              </a:ext>
            </a:extLst>
          </p:cNvPr>
          <p:cNvSpPr>
            <a:spLocks noGrp="1" noChangeArrowheads="1"/>
          </p:cNvSpPr>
          <p:nvPr>
            <p:ph type="body" sz="half" idx="2"/>
          </p:nvPr>
        </p:nvSpPr>
        <p:spPr bwMode="auto">
          <a:xfrm>
            <a:off x="838200" y="1356036"/>
            <a:ext cx="36665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Aic</a:t>
            </a:r>
            <a:r>
              <a:rPr lang="en-US" altLang="ro-RO" sz="2400" dirty="0" err="1">
                <a:latin typeface="Times New Roman" panose="02020603050405020304" pitchFamily="18" charset="0"/>
                <a:cs typeface="Times New Roman" panose="02020603050405020304" pitchFamily="18" charset="0"/>
              </a:rPr>
              <a:t>i</a:t>
            </a:r>
            <a:r>
              <a:rPr lang="en-US" altLang="ro-RO" sz="2400" dirty="0">
                <a:latin typeface="Times New Roman" panose="02020603050405020304" pitchFamily="18" charset="0"/>
                <a:cs typeface="Times New Roman" panose="02020603050405020304" pitchFamily="18" charset="0"/>
              </a:rPr>
              <a:t> </a:t>
            </a:r>
            <a:r>
              <a:rPr lang="en-US" altLang="ro-RO" sz="2400" dirty="0" err="1">
                <a:latin typeface="Times New Roman" panose="02020603050405020304" pitchFamily="18" charset="0"/>
                <a:cs typeface="Times New Roman" panose="02020603050405020304" pitchFamily="18" charset="0"/>
              </a:rPr>
              <a:t>avem</a:t>
            </a:r>
            <a:r>
              <a:rPr lang="en-US" altLang="ro-RO" sz="2400" dirty="0">
                <a:latin typeface="Times New Roman" panose="02020603050405020304" pitchFamily="18" charset="0"/>
                <a:cs typeface="Times New Roman" panose="02020603050405020304" pitchFamily="18" charset="0"/>
              </a:rPr>
              <a:t> un videoclip </a:t>
            </a:r>
            <a:r>
              <a:rPr lang="en-US" altLang="ro-RO" sz="2400" dirty="0" err="1">
                <a:latin typeface="Times New Roman" panose="02020603050405020304" pitchFamily="18" charset="0"/>
                <a:cs typeface="Times New Roman" panose="02020603050405020304" pitchFamily="18" charset="0"/>
              </a:rPr>
              <a:t>pentru</a:t>
            </a:r>
            <a:r>
              <a:rPr lang="en-US" altLang="ro-RO" sz="2400" dirty="0">
                <a:latin typeface="Times New Roman" panose="02020603050405020304" pitchFamily="18" charset="0"/>
                <a:cs typeface="Times New Roman" panose="02020603050405020304" pitchFamily="18" charset="0"/>
              </a:rPr>
              <a:t> a </a:t>
            </a:r>
            <a:r>
              <a:rPr lang="en-US" altLang="ro-RO" sz="2400" dirty="0" err="1">
                <a:latin typeface="Times New Roman" panose="02020603050405020304" pitchFamily="18" charset="0"/>
                <a:cs typeface="Times New Roman" panose="02020603050405020304" pitchFamily="18" charset="0"/>
              </a:rPr>
              <a:t>arata</a:t>
            </a:r>
            <a:r>
              <a:rPr lang="en-US" altLang="ro-RO" sz="2400" dirty="0">
                <a:latin typeface="Times New Roman" panose="02020603050405020304" pitchFamily="18" charset="0"/>
                <a:cs typeface="Times New Roman" panose="02020603050405020304" pitchFamily="18" charset="0"/>
              </a:rPr>
              <a:t> cum </a:t>
            </a:r>
            <a:r>
              <a:rPr lang="en-US" altLang="ro-RO" sz="2400" dirty="0" err="1">
                <a:latin typeface="Times New Roman" panose="02020603050405020304" pitchFamily="18" charset="0"/>
                <a:cs typeface="Times New Roman" panose="02020603050405020304" pitchFamily="18" charset="0"/>
              </a:rPr>
              <a:t>func</a:t>
            </a:r>
            <a:r>
              <a:rPr lang="ro-RO" altLang="ro-RO" sz="2400" dirty="0">
                <a:latin typeface="Times New Roman" panose="02020603050405020304" pitchFamily="18" charset="0"/>
                <a:cs typeface="Times New Roman" panose="02020603050405020304" pitchFamily="18" charset="0"/>
              </a:rPr>
              <a:t>ț</a:t>
            </a:r>
            <a:r>
              <a:rPr lang="en-US" altLang="ro-RO" sz="2400" dirty="0" err="1">
                <a:latin typeface="Times New Roman" panose="02020603050405020304" pitchFamily="18" charset="0"/>
                <a:cs typeface="Times New Roman" panose="02020603050405020304" pitchFamily="18" charset="0"/>
              </a:rPr>
              <a:t>ioneaz</a:t>
            </a:r>
            <a:r>
              <a:rPr lang="ro-RO" altLang="ro-RO" sz="2400" dirty="0">
                <a:latin typeface="Times New Roman" panose="02020603050405020304" pitchFamily="18" charset="0"/>
                <a:cs typeface="Times New Roman" panose="02020603050405020304" pitchFamily="18" charset="0"/>
              </a:rPr>
              <a:t>ă</a:t>
            </a:r>
            <a:r>
              <a:rPr lang="en-US" altLang="ro-RO" sz="2400" dirty="0">
                <a:latin typeface="Times New Roman" panose="02020603050405020304" pitchFamily="18" charset="0"/>
                <a:cs typeface="Times New Roman" panose="02020603050405020304" pitchFamily="18" charset="0"/>
              </a:rPr>
              <a:t> </a:t>
            </a:r>
            <a:r>
              <a:rPr lang="en-US" altLang="ro-RO" sz="2400" dirty="0" err="1">
                <a:latin typeface="Times New Roman" panose="02020603050405020304" pitchFamily="18" charset="0"/>
                <a:cs typeface="Times New Roman" panose="02020603050405020304" pitchFamily="18" charset="0"/>
              </a:rPr>
              <a:t>programul</a:t>
            </a:r>
            <a:r>
              <a:rPr lang="en-US" altLang="ro-RO" sz="2400" dirty="0">
                <a:latin typeface="Times New Roman" panose="02020603050405020304" pitchFamily="18" charset="0"/>
                <a:cs typeface="Times New Roman" panose="02020603050405020304" pitchFamily="18" charset="0"/>
              </a:rPr>
              <a:t> </a:t>
            </a:r>
            <a:r>
              <a:rPr lang="en-US" altLang="ro-RO" sz="2400" dirty="0" err="1">
                <a:latin typeface="Times New Roman" panose="02020603050405020304" pitchFamily="18" charset="0"/>
                <a:cs typeface="Times New Roman" panose="02020603050405020304" pitchFamily="18" charset="0"/>
              </a:rPr>
              <a:t>nostru</a:t>
            </a:r>
            <a:r>
              <a:rPr lang="en-US" altLang="ro-RO" sz="2400" dirty="0">
                <a:latin typeface="Times New Roman" panose="02020603050405020304" pitchFamily="18" charset="0"/>
                <a:cs typeface="Times New Roman" panose="02020603050405020304" pitchFamily="18" charset="0"/>
              </a:rPr>
              <a:t>. Click </a:t>
            </a:r>
            <a:r>
              <a:rPr lang="en-US" altLang="ro-RO" sz="2400" dirty="0" err="1">
                <a:latin typeface="Times New Roman" panose="02020603050405020304" pitchFamily="18" charset="0"/>
                <a:cs typeface="Times New Roman" panose="02020603050405020304" pitchFamily="18" charset="0"/>
              </a:rPr>
              <a:t>oriunde</a:t>
            </a:r>
            <a:r>
              <a:rPr lang="en-US" altLang="ro-RO" sz="2400" dirty="0">
                <a:latin typeface="Times New Roman" panose="02020603050405020304" pitchFamily="18" charset="0"/>
                <a:cs typeface="Times New Roman" panose="02020603050405020304" pitchFamily="18" charset="0"/>
              </a:rPr>
              <a:t> </a:t>
            </a:r>
            <a:r>
              <a:rPr lang="en-US" altLang="ro-RO" sz="2400" dirty="0" err="1">
                <a:latin typeface="Times New Roman" panose="02020603050405020304" pitchFamily="18" charset="0"/>
                <a:cs typeface="Times New Roman" panose="02020603050405020304" pitchFamily="18" charset="0"/>
              </a:rPr>
              <a:t>pentru</a:t>
            </a:r>
            <a:r>
              <a:rPr lang="en-US" altLang="ro-RO" sz="2400" dirty="0">
                <a:latin typeface="Times New Roman" panose="02020603050405020304" pitchFamily="18" charset="0"/>
                <a:cs typeface="Times New Roman" panose="02020603050405020304" pitchFamily="18" charset="0"/>
              </a:rPr>
              <a:t> a </a:t>
            </a:r>
            <a:r>
              <a:rPr lang="en-US" altLang="ro-RO" sz="2400" dirty="0" err="1">
                <a:latin typeface="Times New Roman" panose="02020603050405020304" pitchFamily="18" charset="0"/>
                <a:cs typeface="Times New Roman" panose="02020603050405020304" pitchFamily="18" charset="0"/>
              </a:rPr>
              <a:t>incepe</a:t>
            </a:r>
            <a:r>
              <a:rPr lang="en-US" altLang="ro-RO" sz="2400" dirty="0">
                <a:latin typeface="Times New Roman" panose="02020603050405020304" pitchFamily="18" charset="0"/>
                <a:cs typeface="Times New Roman" panose="02020603050405020304" pitchFamily="18" charset="0"/>
              </a:rPr>
              <a:t> </a:t>
            </a:r>
            <a:r>
              <a:rPr lang="en-US" altLang="ro-RO" sz="2400" dirty="0" err="1">
                <a:latin typeface="Times New Roman" panose="02020603050405020304" pitchFamily="18" charset="0"/>
                <a:cs typeface="Times New Roman" panose="02020603050405020304" pitchFamily="18" charset="0"/>
              </a:rPr>
              <a:t>videoclupul</a:t>
            </a:r>
            <a:r>
              <a:rPr lang="en-US" altLang="ro-RO" sz="2400" dirty="0">
                <a:latin typeface="Times New Roman" panose="02020603050405020304" pitchFamily="18" charset="0"/>
                <a:cs typeface="Times New Roman" panose="02020603050405020304" pitchFamily="18" charset="0"/>
              </a:rPr>
              <a:t>.</a:t>
            </a:r>
            <a:endParaRPr kumimoji="0" lang="ro-RO" altLang="ro-R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Inreagistrate_2X">
            <a:hlinkClick r:id="" action="ppaction://media"/>
            <a:extLst>
              <a:ext uri="{FF2B5EF4-FFF2-40B4-BE49-F238E27FC236}">
                <a16:creationId xmlns:a16="http://schemas.microsoft.com/office/drawing/2014/main" id="{1FF1E1AC-5BBE-4853-7F52-A8F8F58ECA9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02352" y="992187"/>
            <a:ext cx="6251448" cy="4873625"/>
          </a:xfrm>
          <a:prstGeom prst="rect">
            <a:avLst/>
          </a:prstGeom>
        </p:spPr>
      </p:pic>
    </p:spTree>
    <p:extLst>
      <p:ext uri="{BB962C8B-B14F-4D97-AF65-F5344CB8AC3E}">
        <p14:creationId xmlns:p14="http://schemas.microsoft.com/office/powerpoint/2010/main" val="410221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E2337E-D96E-3837-1D81-AF78CF54BBB2}"/>
              </a:ext>
            </a:extLst>
          </p:cNvPr>
          <p:cNvSpPr>
            <a:spLocks noGrp="1"/>
          </p:cNvSpPr>
          <p:nvPr>
            <p:ph type="title"/>
          </p:nvPr>
        </p:nvSpPr>
        <p:spPr>
          <a:xfrm>
            <a:off x="838200" y="681037"/>
            <a:ext cx="2037080" cy="705738"/>
          </a:xfrm>
        </p:spPr>
        <p:txBody>
          <a:bodyPr>
            <a:normAutofit/>
          </a:bodyPr>
          <a:lstStyle/>
          <a:p>
            <a:pPr algn="ctr"/>
            <a:r>
              <a:rPr lang="ro-RO" sz="3200" dirty="0">
                <a:effectLst/>
                <a:latin typeface="Times New Roman" panose="02020603050405020304" pitchFamily="18" charset="0"/>
                <a:ea typeface="Times New Roman" panose="02020603050405020304" pitchFamily="18" charset="0"/>
                <a:cs typeface="Times New Roman" panose="02020603050405020304" pitchFamily="18" charset="0"/>
              </a:rPr>
              <a:t>Con</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cluzie</a:t>
            </a:r>
            <a:endParaRPr lang="ro-RO" sz="3200" dirty="0"/>
          </a:p>
        </p:txBody>
      </p:sp>
      <p:sp>
        <p:nvSpPr>
          <p:cNvPr id="3" name="Substituent conținut 2">
            <a:extLst>
              <a:ext uri="{FF2B5EF4-FFF2-40B4-BE49-F238E27FC236}">
                <a16:creationId xmlns:a16="http://schemas.microsoft.com/office/drawing/2014/main" id="{5B5F4BF0-20A3-88FD-09A7-B0A1564FCE8E}"/>
              </a:ext>
            </a:extLst>
          </p:cNvPr>
          <p:cNvSpPr>
            <a:spLocks noGrp="1"/>
          </p:cNvSpPr>
          <p:nvPr>
            <p:ph idx="1"/>
          </p:nvPr>
        </p:nvSpPr>
        <p:spPr/>
        <p:txBody>
          <a:bodyPr/>
          <a:lstStyle/>
          <a:p>
            <a:pPr marL="0" indent="0">
              <a:buNone/>
            </a:pPr>
            <a:r>
              <a:rPr lang="ro-RO" dirty="0">
                <a:effectLst/>
                <a:latin typeface="Times New Roman" panose="02020603050405020304" pitchFamily="18" charset="0"/>
                <a:ea typeface="Calibri" panose="020F0502020204030204" pitchFamily="34" charset="0"/>
                <a:cs typeface="Times New Roman" panose="02020603050405020304" pitchFamily="18" charset="0"/>
              </a:rPr>
              <a:t>În concluzie, programul nostru realizează o serie de procesări ale imaginii, reușind să analizeze și să copieze locația fiecărui pixel, reușind să facă o redare destul de apropiată de cea originală. Un minus pe care îl are programul ar fi că nu poate procesa imagini de complexitate mare, ci doar desene de o complexitate mică. </a:t>
            </a:r>
          </a:p>
          <a:p>
            <a:pPr marL="0" indent="0">
              <a:buNone/>
            </a:pPr>
            <a:endParaRPr lang="ro-RO" dirty="0">
              <a:latin typeface="Times New Roman" panose="02020603050405020304" pitchFamily="18"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D555644A-B646-3518-F26F-0FCC978E95FC}"/>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13</a:t>
            </a:fld>
            <a:endParaRPr lang="en-US"/>
          </a:p>
        </p:txBody>
      </p:sp>
    </p:spTree>
    <p:extLst>
      <p:ext uri="{BB962C8B-B14F-4D97-AF65-F5344CB8AC3E}">
        <p14:creationId xmlns:p14="http://schemas.microsoft.com/office/powerpoint/2010/main" val="364159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B07499-D3A1-1879-415D-28D1617577F6}"/>
              </a:ext>
            </a:extLst>
          </p:cNvPr>
          <p:cNvSpPr>
            <a:spLocks noGrp="1"/>
          </p:cNvSpPr>
          <p:nvPr>
            <p:ph type="title"/>
          </p:nvPr>
        </p:nvSpPr>
        <p:spPr>
          <a:xfrm>
            <a:off x="838200" y="681037"/>
            <a:ext cx="2331720" cy="817816"/>
          </a:xfrm>
        </p:spPr>
        <p:txBody>
          <a:bodyPr>
            <a:noAutofit/>
          </a:bodyPr>
          <a:lstStyle/>
          <a:p>
            <a:pPr algn="ct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Bibliografie</a:t>
            </a:r>
            <a:endParaRPr lang="ro-RO" sz="3200" dirty="0">
              <a:latin typeface="Times New Roman" panose="02020603050405020304" pitchFamily="18"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37B3EC51-F1E9-B40C-4ACF-8483DB2B8C5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14</a:t>
            </a:fld>
            <a:endParaRPr lang="en-US"/>
          </a:p>
        </p:txBody>
      </p:sp>
      <p:sp>
        <p:nvSpPr>
          <p:cNvPr id="10" name="Substituent conținut 9">
            <a:extLst>
              <a:ext uri="{FF2B5EF4-FFF2-40B4-BE49-F238E27FC236}">
                <a16:creationId xmlns:a16="http://schemas.microsoft.com/office/drawing/2014/main" id="{74A5BB0D-3DC6-AD75-A91B-575789751C17}"/>
              </a:ext>
            </a:extLst>
          </p:cNvPr>
          <p:cNvSpPr>
            <a:spLocks noGrp="1"/>
          </p:cNvSpPr>
          <p:nvPr>
            <p:ph idx="1"/>
          </p:nvPr>
        </p:nvSpPr>
        <p:spPr/>
        <p:txBody>
          <a:bodyPr>
            <a:normAutofit fontScale="92500" lnSpcReduction="20000"/>
          </a:bodyPr>
          <a:lstStyle/>
          <a:p>
            <a:r>
              <a:rPr lang="ro-RO" dirty="0"/>
              <a:t>[1] 	M. K. R. M. A. M. Mr. Guru </a:t>
            </a:r>
            <a:r>
              <a:rPr lang="ro-RO" dirty="0" err="1"/>
              <a:t>Moorthy</a:t>
            </a:r>
            <a:r>
              <a:rPr lang="ro-RO" dirty="0"/>
              <a:t>, "The Technology </a:t>
            </a:r>
            <a:r>
              <a:rPr lang="ro-RO" dirty="0" err="1"/>
              <a:t>Behind</a:t>
            </a:r>
            <a:r>
              <a:rPr lang="ro-RO" dirty="0"/>
              <a:t> Face </a:t>
            </a:r>
            <a:r>
              <a:rPr lang="ro-RO" dirty="0" err="1"/>
              <a:t>Unlocking</a:t>
            </a:r>
            <a:r>
              <a:rPr lang="ro-RO" dirty="0"/>
              <a:t> in </a:t>
            </a:r>
            <a:r>
              <a:rPr lang="ro-RO" dirty="0" err="1"/>
              <a:t>Smartphones</a:t>
            </a:r>
            <a:r>
              <a:rPr lang="ro-RO" dirty="0"/>
              <a:t>," International Journal of </a:t>
            </a:r>
            <a:r>
              <a:rPr lang="ro-RO" dirty="0" err="1"/>
              <a:t>Research</a:t>
            </a:r>
            <a:r>
              <a:rPr lang="ro-RO" dirty="0"/>
              <a:t> </a:t>
            </a:r>
            <a:r>
              <a:rPr lang="ro-RO" dirty="0" err="1"/>
              <a:t>Publication</a:t>
            </a:r>
            <a:r>
              <a:rPr lang="ro-RO" dirty="0"/>
              <a:t> </a:t>
            </a:r>
            <a:r>
              <a:rPr lang="ro-RO" dirty="0" err="1"/>
              <a:t>and</a:t>
            </a:r>
            <a:r>
              <a:rPr lang="ro-RO" dirty="0"/>
              <a:t> </a:t>
            </a:r>
            <a:r>
              <a:rPr lang="ro-RO" dirty="0" err="1"/>
              <a:t>Reviews</a:t>
            </a:r>
            <a:r>
              <a:rPr lang="ro-RO" dirty="0"/>
              <a:t>, vol. 4, </a:t>
            </a:r>
            <a:r>
              <a:rPr lang="ro-RO" dirty="0" err="1"/>
              <a:t>no</a:t>
            </a:r>
            <a:r>
              <a:rPr lang="ro-RO" dirty="0"/>
              <a:t>. 4, pp. 2070-2076, 2023. </a:t>
            </a:r>
          </a:p>
          <a:p>
            <a:r>
              <a:rPr lang="ro-RO" dirty="0"/>
              <a:t>[2] 	K. </a:t>
            </a:r>
            <a:r>
              <a:rPr lang="ro-RO" dirty="0" err="1"/>
              <a:t>Nair</a:t>
            </a:r>
            <a:r>
              <a:rPr lang="ro-RO" dirty="0"/>
              <a:t>, "</a:t>
            </a:r>
            <a:r>
              <a:rPr lang="ro-RO" dirty="0" err="1"/>
              <a:t>Image</a:t>
            </a:r>
            <a:r>
              <a:rPr lang="ro-RO" dirty="0"/>
              <a:t> </a:t>
            </a:r>
            <a:r>
              <a:rPr lang="ro-RO" dirty="0" err="1"/>
              <a:t>Processing</a:t>
            </a:r>
            <a:r>
              <a:rPr lang="ro-RO" dirty="0"/>
              <a:t> in </a:t>
            </a:r>
            <a:r>
              <a:rPr lang="ro-RO" dirty="0" err="1"/>
              <a:t>Automotive</a:t>
            </a:r>
            <a:r>
              <a:rPr lang="ro-RO" dirty="0"/>
              <a:t> Industry," International Journal of </a:t>
            </a:r>
            <a:r>
              <a:rPr lang="ro-RO" dirty="0" err="1"/>
              <a:t>Advance</a:t>
            </a:r>
            <a:r>
              <a:rPr lang="ro-RO" dirty="0"/>
              <a:t> </a:t>
            </a:r>
            <a:r>
              <a:rPr lang="ro-RO" dirty="0" err="1"/>
              <a:t>Research</a:t>
            </a:r>
            <a:r>
              <a:rPr lang="ro-RO" dirty="0"/>
              <a:t> in </a:t>
            </a:r>
            <a:r>
              <a:rPr lang="ro-RO" dirty="0" err="1"/>
              <a:t>Science,Communication</a:t>
            </a:r>
            <a:r>
              <a:rPr lang="ro-RO" dirty="0"/>
              <a:t> </a:t>
            </a:r>
            <a:r>
              <a:rPr lang="ro-RO" dirty="0" err="1"/>
              <a:t>and</a:t>
            </a:r>
            <a:r>
              <a:rPr lang="ro-RO" dirty="0"/>
              <a:t> Technology, vol. 2, </a:t>
            </a:r>
            <a:r>
              <a:rPr lang="ro-RO" dirty="0" err="1"/>
              <a:t>no</a:t>
            </a:r>
            <a:r>
              <a:rPr lang="ro-RO" dirty="0"/>
              <a:t>. 3, 2022. </a:t>
            </a:r>
          </a:p>
          <a:p>
            <a:r>
              <a:rPr lang="ro-RO" dirty="0"/>
              <a:t>[3] 	M. F. D. W. K. a. </a:t>
            </a:r>
            <a:r>
              <a:rPr lang="ro-RO" dirty="0" err="1"/>
              <a:t>B.L.Trus</a:t>
            </a:r>
            <a:r>
              <a:rPr lang="ro-RO" dirty="0"/>
              <a:t>, Medical </a:t>
            </a:r>
            <a:r>
              <a:rPr lang="ro-RO" dirty="0" err="1"/>
              <a:t>Image</a:t>
            </a:r>
            <a:r>
              <a:rPr lang="ro-RO" dirty="0"/>
              <a:t> </a:t>
            </a:r>
            <a:r>
              <a:rPr lang="ro-RO" dirty="0" err="1"/>
              <a:t>Processing,Analysis</a:t>
            </a:r>
            <a:r>
              <a:rPr lang="ro-RO" dirty="0"/>
              <a:t> </a:t>
            </a:r>
            <a:r>
              <a:rPr lang="ro-RO" dirty="0" err="1"/>
              <a:t>and</a:t>
            </a:r>
            <a:r>
              <a:rPr lang="ro-RO" dirty="0"/>
              <a:t> </a:t>
            </a:r>
            <a:r>
              <a:rPr lang="ro-RO" dirty="0" err="1"/>
              <a:t>Visualization</a:t>
            </a:r>
            <a:r>
              <a:rPr lang="ro-RO" dirty="0"/>
              <a:t> in </a:t>
            </a:r>
            <a:r>
              <a:rPr lang="ro-RO" dirty="0" err="1"/>
              <a:t>clinical</a:t>
            </a:r>
            <a:r>
              <a:rPr lang="ro-RO" dirty="0"/>
              <a:t> </a:t>
            </a:r>
            <a:r>
              <a:rPr lang="ro-RO" dirty="0" err="1"/>
              <a:t>research</a:t>
            </a:r>
            <a:r>
              <a:rPr lang="ro-RO" dirty="0"/>
              <a:t>, MD,USA, 2001. </a:t>
            </a:r>
          </a:p>
          <a:p>
            <a:r>
              <a:rPr lang="ro-RO" dirty="0"/>
              <a:t>[4] 	"Opencv2.0 c </a:t>
            </a:r>
            <a:r>
              <a:rPr lang="ro-RO" dirty="0" err="1"/>
              <a:t>reference.online</a:t>
            </a:r>
            <a:r>
              <a:rPr lang="ro-RO" dirty="0"/>
              <a:t>," 2009.</a:t>
            </a:r>
          </a:p>
          <a:p>
            <a:r>
              <a:rPr lang="ro-RO" dirty="0"/>
              <a:t>[5] 	C. Tomasi, "Bilateral </a:t>
            </a:r>
            <a:r>
              <a:rPr lang="ro-RO" dirty="0" err="1"/>
              <a:t>filtering</a:t>
            </a:r>
            <a:r>
              <a:rPr lang="ro-RO" dirty="0"/>
              <a:t> for </a:t>
            </a:r>
            <a:r>
              <a:rPr lang="ro-RO" dirty="0" err="1"/>
              <a:t>gray</a:t>
            </a:r>
            <a:r>
              <a:rPr lang="ro-RO" dirty="0"/>
              <a:t> </a:t>
            </a:r>
            <a:r>
              <a:rPr lang="ro-RO" dirty="0" err="1"/>
              <a:t>and</a:t>
            </a:r>
            <a:r>
              <a:rPr lang="ro-RO" dirty="0"/>
              <a:t> color </a:t>
            </a:r>
            <a:r>
              <a:rPr lang="ro-RO" dirty="0" err="1"/>
              <a:t>image.on</a:t>
            </a:r>
            <a:r>
              <a:rPr lang="ro-RO" dirty="0"/>
              <a:t>-line," 2009.</a:t>
            </a:r>
          </a:p>
          <a:p>
            <a:r>
              <a:rPr lang="ro-RO" dirty="0"/>
              <a:t>[6] 	L. D. I. V. M. Barbu, Procesarea Datelor </a:t>
            </a:r>
            <a:r>
              <a:rPr lang="ro-RO" dirty="0" err="1"/>
              <a:t>Utilizand</a:t>
            </a:r>
            <a:r>
              <a:rPr lang="ro-RO" dirty="0"/>
              <a:t> Mediul </a:t>
            </a:r>
            <a:r>
              <a:rPr lang="ro-RO" dirty="0" err="1"/>
              <a:t>Python.Lucrari</a:t>
            </a:r>
            <a:r>
              <a:rPr lang="ro-RO" dirty="0"/>
              <a:t> Practice, </a:t>
            </a:r>
            <a:r>
              <a:rPr lang="ro-RO" dirty="0" err="1"/>
              <a:t>Galati</a:t>
            </a:r>
            <a:r>
              <a:rPr lang="ro-RO" dirty="0"/>
              <a:t>: Editura </a:t>
            </a:r>
            <a:r>
              <a:rPr lang="ro-RO" dirty="0" err="1"/>
              <a:t>Fundatiei</a:t>
            </a:r>
            <a:r>
              <a:rPr lang="ro-RO" dirty="0"/>
              <a:t> Universitare "</a:t>
            </a:r>
            <a:r>
              <a:rPr lang="ro-RO" dirty="0" err="1"/>
              <a:t>Dunarea</a:t>
            </a:r>
            <a:r>
              <a:rPr lang="ro-RO" dirty="0"/>
              <a:t> de </a:t>
            </a:r>
            <a:r>
              <a:rPr lang="ro-RO" dirty="0" err="1"/>
              <a:t>Jos"din</a:t>
            </a:r>
            <a:r>
              <a:rPr lang="ro-RO" dirty="0"/>
              <a:t> </a:t>
            </a:r>
            <a:r>
              <a:rPr lang="ro-RO" dirty="0" err="1"/>
              <a:t>Galati</a:t>
            </a:r>
            <a:r>
              <a:rPr lang="ro-RO" dirty="0"/>
              <a:t>, 2022. </a:t>
            </a:r>
          </a:p>
        </p:txBody>
      </p:sp>
    </p:spTree>
    <p:extLst>
      <p:ext uri="{BB962C8B-B14F-4D97-AF65-F5344CB8AC3E}">
        <p14:creationId xmlns:p14="http://schemas.microsoft.com/office/powerpoint/2010/main" val="256414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2</a:t>
            </a:fld>
            <a:endParaRPr lang="en-US" dirty="0"/>
          </a:p>
        </p:txBody>
      </p:sp>
      <p:sp>
        <p:nvSpPr>
          <p:cNvPr id="5" name="Rectangle 1">
            <a:extLst>
              <a:ext uri="{FF2B5EF4-FFF2-40B4-BE49-F238E27FC236}">
                <a16:creationId xmlns:a16="http://schemas.microsoft.com/office/drawing/2014/main" id="{910B2E7E-E804-5ABB-F7E2-0B15A6BA13E7}"/>
              </a:ext>
            </a:extLst>
          </p:cNvPr>
          <p:cNvSpPr>
            <a:spLocks noGrp="1" noChangeArrowheads="1"/>
          </p:cNvSpPr>
          <p:nvPr>
            <p:ph type="title"/>
          </p:nvPr>
        </p:nvSpPr>
        <p:spPr bwMode="auto">
          <a:xfrm>
            <a:off x="1073870" y="512182"/>
            <a:ext cx="26324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3600" b="0" i="0" u="none" strike="noStrike" cap="none" normalizeH="0" baseline="0" dirty="0" err="1">
                <a:ln>
                  <a:noFill/>
                </a:ln>
                <a:solidFill>
                  <a:schemeClr val="tx1"/>
                </a:solidFill>
                <a:effectLst/>
                <a:latin typeface="Georgia Pro" panose="02040502050405020303" pitchFamily="18" charset="0"/>
              </a:rPr>
              <a:t>Introducere</a:t>
            </a:r>
            <a:r>
              <a:rPr kumimoji="0" lang="ro-RO" altLang="ro-RO" sz="800" b="0" i="0" u="none" strike="noStrike" cap="none" normalizeH="0" baseline="0" dirty="0">
                <a:ln>
                  <a:noFill/>
                </a:ln>
                <a:solidFill>
                  <a:schemeClr val="tx1"/>
                </a:solidFill>
                <a:effectLst/>
                <a:latin typeface="Georgia Pro" panose="02040502050405020303" pitchFamily="18" charset="0"/>
              </a:rPr>
              <a:t> </a:t>
            </a:r>
            <a:endParaRPr kumimoji="0" lang="ro-RO" altLang="ro-RO" sz="1800" b="0" i="0" u="none" strike="noStrike" cap="none" normalizeH="0" baseline="0" dirty="0">
              <a:ln>
                <a:noFill/>
              </a:ln>
              <a:solidFill>
                <a:schemeClr val="tx1"/>
              </a:solidFill>
              <a:effectLst/>
              <a:latin typeface="Georgia Pro" panose="02040502050405020303" pitchFamily="18" charset="0"/>
            </a:endParaRPr>
          </a:p>
        </p:txBody>
      </p:sp>
      <p:sp>
        <p:nvSpPr>
          <p:cNvPr id="6" name="Rectangle 2">
            <a:extLst>
              <a:ext uri="{FF2B5EF4-FFF2-40B4-BE49-F238E27FC236}">
                <a16:creationId xmlns:a16="http://schemas.microsoft.com/office/drawing/2014/main" id="{053BE336-CCA4-660F-63B8-EB38F59C15FA}"/>
              </a:ext>
            </a:extLst>
          </p:cNvPr>
          <p:cNvSpPr>
            <a:spLocks noGrp="1" noChangeArrowheads="1"/>
          </p:cNvSpPr>
          <p:nvPr>
            <p:ph idx="1"/>
          </p:nvPr>
        </p:nvSpPr>
        <p:spPr bwMode="auto">
          <a:xfrm>
            <a:off x="838201" y="1181035"/>
            <a:ext cx="10352314" cy="5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Piccaso</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Projetc</a:t>
            </a:r>
            <a:r>
              <a:rPr lang="en-US" altLang="ro-RO" sz="1900" dirty="0">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fost</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realizat</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crea</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desene</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timp</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real.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Programul</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fost</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dezvoltat</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cu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dorința</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a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obține</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interfață</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grafică</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interactivă</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nu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doar</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afișarea</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anumitor</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date,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numere</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sau</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19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informații</a:t>
            </a:r>
            <a:r>
              <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indent="0" algn="just" fontAlgn="base">
              <a:lnSpc>
                <a:spcPct val="150000"/>
              </a:lnSpc>
              <a:buNone/>
            </a:pPr>
            <a:r>
              <a:rPr lang="en-US" sz="1800" dirty="0" err="1">
                <a:effectLst/>
                <a:latin typeface="Georgia Pro" panose="02040502050405020303" pitchFamily="18" charset="0"/>
                <a:ea typeface="Times New Roman" panose="02020603050405020304" pitchFamily="18" charset="0"/>
              </a:rPr>
              <a:t>Proiectul</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realizează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procesarea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imaginii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Procesarea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imaginii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este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folosită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foarte</a:t>
            </a:r>
            <a:r>
              <a:rPr lang="en-US" sz="1800" dirty="0">
                <a:effectLst/>
                <a:latin typeface="Georgia Pro" panose="02040502050405020303" pitchFamily="18" charset="0"/>
                <a:ea typeface="Times New Roman" panose="02020603050405020304" pitchFamily="18" charset="0"/>
              </a:rPr>
              <a:t> des </a:t>
            </a:r>
            <a:r>
              <a:rPr lang="en-US" sz="1800" dirty="0" err="1">
                <a:effectLst/>
                <a:latin typeface="Georgia Pro" panose="02040502050405020303" pitchFamily="18" charset="0"/>
                <a:ea typeface="Times New Roman" panose="02020603050405020304" pitchFamily="18" charset="0"/>
              </a:rPr>
              <a:t>în</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zilele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noastre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în</a:t>
            </a:r>
            <a:r>
              <a:rPr lang="en-US" sz="1800" dirty="0">
                <a:effectLst/>
                <a:latin typeface="Georgia Pro" panose="02040502050405020303" pitchFamily="18" charset="0"/>
                <a:ea typeface="Times New Roman" panose="02020603050405020304" pitchFamily="18" charset="0"/>
              </a:rPr>
              <a:t> diverse </a:t>
            </a:r>
            <a:r>
              <a:rPr lang="en-US" sz="1800" dirty="0" err="1">
                <a:effectLst/>
                <a:latin typeface="Georgia Pro" panose="02040502050405020303" pitchFamily="18" charset="0"/>
                <a:ea typeface="Times New Roman" panose="02020603050405020304" pitchFamily="18" charset="0"/>
              </a:rPr>
              <a:t>domenii</a:t>
            </a:r>
            <a:r>
              <a:rPr lang="en-US" sz="1800" dirty="0">
                <a:effectLst/>
                <a:latin typeface="Georgia Pro" panose="02040502050405020303" pitchFamily="18" charset="0"/>
                <a:ea typeface="Times New Roman" panose="02020603050405020304" pitchFamily="18" charset="0"/>
              </a:rPr>
              <a:t> de </a:t>
            </a:r>
            <a:r>
              <a:rPr lang="en-US" sz="1800" dirty="0" err="1">
                <a:effectLst/>
                <a:latin typeface="Georgia Pro" panose="02040502050405020303" pitchFamily="18" charset="0"/>
                <a:ea typeface="Times New Roman" panose="02020603050405020304" pitchFamily="18" charset="0"/>
              </a:rPr>
              <a:t>activitate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economică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și</a:t>
            </a:r>
            <a:r>
              <a:rPr lang="en-US" sz="1800" dirty="0">
                <a:effectLst/>
                <a:latin typeface="Georgia Pro" panose="02040502050405020303" pitchFamily="18" charset="0"/>
                <a:ea typeface="Times New Roman" panose="02020603050405020304" pitchFamily="18" charset="0"/>
              </a:rPr>
              <a:t> nu </a:t>
            </a:r>
            <a:r>
              <a:rPr lang="en-US" sz="1800" dirty="0" err="1">
                <a:effectLst/>
                <a:latin typeface="Georgia Pro" panose="02040502050405020303" pitchFamily="18" charset="0"/>
                <a:ea typeface="Times New Roman" panose="02020603050405020304" pitchFamily="18" charset="0"/>
              </a:rPr>
              <a:t>numai</a:t>
            </a:r>
            <a:r>
              <a:rPr lang="en-US" sz="1800" dirty="0">
                <a:effectLst/>
                <a:latin typeface="Georgia Pro" panose="02040502050405020303" pitchFamily="18" charset="0"/>
                <a:ea typeface="Times New Roman" panose="02020603050405020304" pitchFamily="18" charset="0"/>
              </a:rPr>
              <a:t>.</a:t>
            </a:r>
            <a:endParaRPr lang="ro-RO" sz="1800" dirty="0">
              <a:effectLst/>
              <a:latin typeface="Times New Roman" panose="02020603050405020304" pitchFamily="18" charset="0"/>
              <a:ea typeface="Times New Roman" panose="02020603050405020304" pitchFamily="18" charset="0"/>
            </a:endParaRPr>
          </a:p>
          <a:p>
            <a:pPr marL="0" indent="0" algn="just" fontAlgn="base">
              <a:lnSpc>
                <a:spcPct val="150000"/>
              </a:lnSpc>
              <a:buNone/>
            </a:pPr>
            <a:r>
              <a:rPr lang="en-US" sz="1800" dirty="0">
                <a:effectLst/>
                <a:latin typeface="Georgia Pro" panose="02040502050405020303" pitchFamily="18" charset="0"/>
                <a:ea typeface="Times New Roman" panose="02020603050405020304" pitchFamily="18" charset="0"/>
              </a:rPr>
              <a:t>Un bun </a:t>
            </a:r>
            <a:r>
              <a:rPr lang="en-US" sz="1800" dirty="0" err="1">
                <a:effectLst/>
                <a:latin typeface="Georgia Pro" panose="02040502050405020303" pitchFamily="18" charset="0"/>
                <a:ea typeface="Times New Roman" panose="02020603050405020304" pitchFamily="18" charset="0"/>
              </a:rPr>
              <a:t>exemplu</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unde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întâlnim</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procesarea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imaginii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ar</a:t>
            </a:r>
            <a:r>
              <a:rPr lang="en-US" sz="1800" dirty="0">
                <a:effectLst/>
                <a:latin typeface="Georgia Pro" panose="02040502050405020303" pitchFamily="18" charset="0"/>
                <a:ea typeface="Times New Roman" panose="02020603050405020304" pitchFamily="18" charset="0"/>
              </a:rPr>
              <a:t> fi </a:t>
            </a:r>
            <a:r>
              <a:rPr lang="en-US" sz="1800" dirty="0" err="1">
                <a:effectLst/>
                <a:latin typeface="Georgia Pro" panose="02040502050405020303" pitchFamily="18" charset="0"/>
                <a:ea typeface="Times New Roman" panose="02020603050405020304" pitchFamily="18" charset="0"/>
              </a:rPr>
              <a:t>deblocarea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facială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folosită</a:t>
            </a:r>
            <a:r>
              <a:rPr lang="en-US" sz="1800" dirty="0">
                <a:effectLst/>
                <a:latin typeface="Georgia Pro" panose="02040502050405020303" pitchFamily="18" charset="0"/>
                <a:ea typeface="Times New Roman" panose="02020603050405020304" pitchFamily="18" charset="0"/>
              </a:rPr>
              <a:t> de tot </a:t>
            </a:r>
            <a:r>
              <a:rPr lang="en-US" sz="1800" dirty="0" err="1">
                <a:effectLst/>
                <a:latin typeface="Georgia Pro" panose="02040502050405020303" pitchFamily="18" charset="0"/>
                <a:ea typeface="Times New Roman" panose="02020603050405020304" pitchFamily="18" charset="0"/>
              </a:rPr>
              <a:t>mai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multe</a:t>
            </a:r>
            <a:r>
              <a:rPr lang="en-US" sz="1800" dirty="0">
                <a:effectLst/>
                <a:latin typeface="Georgia Pro" panose="02040502050405020303" pitchFamily="18" charset="0"/>
                <a:ea typeface="Times New Roman" panose="02020603050405020304" pitchFamily="18" charset="0"/>
              </a:rPr>
              <a:t> smartphone-</a:t>
            </a:r>
            <a:r>
              <a:rPr lang="en-US" sz="1800" dirty="0" err="1">
                <a:effectLst/>
                <a:latin typeface="Georgia Pro" panose="02040502050405020303" pitchFamily="18" charset="0"/>
                <a:ea typeface="Times New Roman" panose="02020603050405020304" pitchFamily="18" charset="0"/>
              </a:rPr>
              <a:t>uri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Acestea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folosesc</a:t>
            </a:r>
            <a:r>
              <a:rPr lang="en-US" sz="1800" dirty="0">
                <a:effectLst/>
                <a:latin typeface="Georgia Pro" panose="02040502050405020303" pitchFamily="18" charset="0"/>
                <a:ea typeface="Times New Roman" panose="02020603050405020304" pitchFamily="18" charset="0"/>
              </a:rPr>
              <a:t> camera </a:t>
            </a:r>
            <a:r>
              <a:rPr lang="en-US" sz="1800" dirty="0" err="1">
                <a:effectLst/>
                <a:latin typeface="Georgia Pro" panose="02040502050405020303" pitchFamily="18" charset="0"/>
                <a:ea typeface="Times New Roman" panose="02020603050405020304" pitchFamily="18" charset="0"/>
              </a:rPr>
              <a:t>frontală</a:t>
            </a:r>
            <a:r>
              <a:rPr lang="en-US" sz="1800" dirty="0">
                <a:effectLst/>
                <a:latin typeface="Georgia Pro" panose="02040502050405020303" pitchFamily="18" charset="0"/>
                <a:ea typeface="Times New Roman" panose="02020603050405020304" pitchFamily="18" charset="0"/>
              </a:rPr>
              <a:t> care </a:t>
            </a:r>
            <a:r>
              <a:rPr lang="en-US" sz="1800" dirty="0" err="1">
                <a:effectLst/>
                <a:latin typeface="Georgia Pro" panose="02040502050405020303" pitchFamily="18" charset="0"/>
                <a:ea typeface="Times New Roman" panose="02020603050405020304" pitchFamily="18" charset="0"/>
              </a:rPr>
              <a:t>scanează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fața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și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analizează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semnele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distincte</a:t>
            </a:r>
            <a:r>
              <a:rPr lang="en-US" sz="1800" dirty="0">
                <a:effectLst/>
                <a:latin typeface="Georgia Pro" panose="02040502050405020303" pitchFamily="18" charset="0"/>
                <a:ea typeface="Times New Roman" panose="02020603050405020304" pitchFamily="18" charset="0"/>
              </a:rPr>
              <a:t> ale </a:t>
            </a:r>
            <a:r>
              <a:rPr lang="en-US" sz="1800" dirty="0" err="1">
                <a:effectLst/>
                <a:latin typeface="Georgia Pro" panose="02040502050405020303" pitchFamily="18" charset="0"/>
                <a:ea typeface="Times New Roman" panose="02020603050405020304" pitchFamily="18" charset="0"/>
              </a:rPr>
              <a:t>persoanei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în</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cauză</a:t>
            </a:r>
            <a:r>
              <a:rPr lang="en-US" sz="1800" dirty="0">
                <a:effectLst/>
                <a:latin typeface="Georgia Pro" panose="02040502050405020303" pitchFamily="18" charset="0"/>
                <a:ea typeface="Times New Roman" panose="02020603050405020304" pitchFamily="18" charset="0"/>
              </a:rPr>
              <a:t>. [1]</a:t>
            </a:r>
            <a:endParaRPr lang="ro-RO" sz="1800" dirty="0">
              <a:effectLst/>
              <a:latin typeface="Times New Roman" panose="02020603050405020304" pitchFamily="18" charset="0"/>
              <a:ea typeface="Times New Roman" panose="02020603050405020304" pitchFamily="18" charset="0"/>
            </a:endParaRPr>
          </a:p>
          <a:p>
            <a:pPr marL="0" indent="0" algn="just" fontAlgn="base">
              <a:lnSpc>
                <a:spcPct val="150000"/>
              </a:lnSpc>
              <a:buNone/>
            </a:pPr>
            <a:r>
              <a:rPr lang="en-US" sz="1800" dirty="0">
                <a:effectLst/>
                <a:latin typeface="Georgia Pro" panose="02040502050405020303" pitchFamily="18" charset="0"/>
                <a:ea typeface="Times New Roman" panose="02020603050405020304" pitchFamily="18" charset="0"/>
              </a:rPr>
              <a:t>Un al </a:t>
            </a:r>
            <a:r>
              <a:rPr lang="en-US" sz="1800" dirty="0" err="1">
                <a:effectLst/>
                <a:latin typeface="Georgia Pro" panose="02040502050405020303" pitchFamily="18" charset="0"/>
                <a:ea typeface="Times New Roman" panose="02020603050405020304" pitchFamily="18" charset="0"/>
              </a:rPr>
              <a:t>doilea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exemplu</a:t>
            </a:r>
            <a:r>
              <a:rPr lang="en-US" sz="1800" dirty="0">
                <a:effectLst/>
                <a:latin typeface="Georgia Pro" panose="02040502050405020303" pitchFamily="18" charset="0"/>
                <a:ea typeface="Times New Roman" panose="02020603050405020304" pitchFamily="18" charset="0"/>
              </a:rPr>
              <a:t> de </a:t>
            </a:r>
            <a:r>
              <a:rPr lang="en-US" sz="1800" dirty="0" err="1">
                <a:effectLst/>
                <a:latin typeface="Georgia Pro" panose="02040502050405020303" pitchFamily="18" charset="0"/>
                <a:ea typeface="Times New Roman" panose="02020603050405020304" pitchFamily="18" charset="0"/>
              </a:rPr>
              <a:t>utilizare</a:t>
            </a:r>
            <a:r>
              <a:rPr lang="en-US" sz="1800" dirty="0">
                <a:effectLst/>
                <a:latin typeface="Georgia Pro" panose="02040502050405020303" pitchFamily="18" charset="0"/>
                <a:ea typeface="Times New Roman" panose="02020603050405020304" pitchFamily="18" charset="0"/>
              </a:rPr>
              <a:t> a </a:t>
            </a:r>
            <a:r>
              <a:rPr lang="en-US" sz="1800" dirty="0" err="1">
                <a:effectLst/>
                <a:latin typeface="Georgia Pro" panose="02040502050405020303" pitchFamily="18" charset="0"/>
                <a:ea typeface="Times New Roman" panose="02020603050405020304" pitchFamily="18" charset="0"/>
              </a:rPr>
              <a:t>procesării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imaginii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ar</a:t>
            </a:r>
            <a:r>
              <a:rPr lang="en-US" sz="1800" dirty="0">
                <a:effectLst/>
                <a:latin typeface="Georgia Pro" panose="02040502050405020303" pitchFamily="18" charset="0"/>
                <a:ea typeface="Times New Roman" panose="02020603050405020304" pitchFamily="18" charset="0"/>
              </a:rPr>
              <a:t> fi </a:t>
            </a:r>
            <a:r>
              <a:rPr lang="en-US" sz="1800" dirty="0" err="1">
                <a:effectLst/>
                <a:latin typeface="Georgia Pro" panose="02040502050405020303" pitchFamily="18" charset="0"/>
                <a:ea typeface="Times New Roman" panose="02020603050405020304" pitchFamily="18" charset="0"/>
              </a:rPr>
              <a:t>în</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domeniul</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automobilelor</a:t>
            </a:r>
            <a:r>
              <a:rPr lang="en-US" sz="1800" dirty="0">
                <a:effectLst/>
                <a:latin typeface="Georgia Pro" panose="02040502050405020303" pitchFamily="18" charset="0"/>
                <a:ea typeface="Times New Roman" panose="02020603050405020304" pitchFamily="18" charset="0"/>
              </a:rPr>
              <a:t> care au </a:t>
            </a:r>
            <a:r>
              <a:rPr lang="en-US" sz="1800" dirty="0" err="1">
                <a:effectLst/>
                <a:latin typeface="Georgia Pro" panose="02040502050405020303" pitchFamily="18" charset="0"/>
                <a:ea typeface="Times New Roman" panose="02020603050405020304" pitchFamily="18" charset="0"/>
              </a:rPr>
              <a:t>amplasate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camere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ce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recunosc</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semnele</a:t>
            </a:r>
            <a:r>
              <a:rPr lang="en-US" sz="1800" dirty="0">
                <a:effectLst/>
                <a:latin typeface="Georgia Pro" panose="02040502050405020303" pitchFamily="18" charset="0"/>
                <a:ea typeface="Times New Roman" panose="02020603050405020304" pitchFamily="18" charset="0"/>
              </a:rPr>
              <a:t> de </a:t>
            </a:r>
            <a:r>
              <a:rPr lang="en-US" sz="1800" dirty="0" err="1">
                <a:effectLst/>
                <a:latin typeface="Georgia Pro" panose="02040502050405020303" pitchFamily="18" charset="0"/>
                <a:ea typeface="Times New Roman" panose="02020603050405020304" pitchFamily="18" charset="0"/>
              </a:rPr>
              <a:t>circulație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observă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pericolele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iminente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și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încearcă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să</a:t>
            </a:r>
            <a:r>
              <a:rPr lang="en-US" sz="1800" dirty="0">
                <a:effectLst/>
                <a:latin typeface="Georgia Pro" panose="02040502050405020303" pitchFamily="18" charset="0"/>
                <a:ea typeface="Times New Roman" panose="02020603050405020304" pitchFamily="18" charset="0"/>
              </a:rPr>
              <a:t> le evite. [2]</a:t>
            </a:r>
            <a:endParaRPr lang="ro-RO" sz="1800" dirty="0">
              <a:effectLst/>
              <a:latin typeface="Times New Roman" panose="02020603050405020304" pitchFamily="18" charset="0"/>
              <a:ea typeface="Times New Roman" panose="02020603050405020304" pitchFamily="18" charset="0"/>
            </a:endParaRPr>
          </a:p>
          <a:p>
            <a:pPr marL="0" indent="0" algn="just" fontAlgn="base">
              <a:lnSpc>
                <a:spcPct val="150000"/>
              </a:lnSpc>
              <a:buNone/>
            </a:pPr>
            <a:r>
              <a:rPr lang="en-US" sz="1800" dirty="0">
                <a:effectLst/>
                <a:latin typeface="Georgia Pro" panose="02040502050405020303" pitchFamily="18" charset="0"/>
                <a:ea typeface="Times New Roman" panose="02020603050405020304" pitchFamily="18" charset="0"/>
              </a:rPr>
              <a:t>Un </a:t>
            </a:r>
            <a:r>
              <a:rPr lang="en-US" sz="1800" dirty="0" err="1">
                <a:effectLst/>
                <a:latin typeface="Georgia Pro" panose="02040502050405020303" pitchFamily="18" charset="0"/>
                <a:ea typeface="Times New Roman" panose="02020603050405020304" pitchFamily="18" charset="0"/>
              </a:rPr>
              <a:t>exemplu</a:t>
            </a:r>
            <a:r>
              <a:rPr lang="en-US" sz="1800" dirty="0">
                <a:effectLst/>
                <a:latin typeface="Georgia Pro" panose="02040502050405020303" pitchFamily="18" charset="0"/>
                <a:ea typeface="Times New Roman" panose="02020603050405020304" pitchFamily="18" charset="0"/>
              </a:rPr>
              <a:t> de </a:t>
            </a:r>
            <a:r>
              <a:rPr lang="en-US" sz="1800" dirty="0" err="1">
                <a:effectLst/>
                <a:latin typeface="Georgia Pro" panose="02040502050405020303" pitchFamily="18" charset="0"/>
                <a:ea typeface="Times New Roman" panose="02020603050405020304" pitchFamily="18" charset="0"/>
              </a:rPr>
              <a:t>utilitate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ridicată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aș</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spune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că</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ar</a:t>
            </a:r>
            <a:r>
              <a:rPr lang="en-US" sz="1800" dirty="0">
                <a:effectLst/>
                <a:latin typeface="Georgia Pro" panose="02040502050405020303" pitchFamily="18" charset="0"/>
                <a:ea typeface="Times New Roman" panose="02020603050405020304" pitchFamily="18" charset="0"/>
              </a:rPr>
              <a:t> fi </a:t>
            </a:r>
            <a:r>
              <a:rPr lang="en-US" sz="1800" dirty="0" err="1">
                <a:effectLst/>
                <a:latin typeface="Georgia Pro" panose="02040502050405020303" pitchFamily="18" charset="0"/>
                <a:ea typeface="Times New Roman" panose="02020603050405020304" pitchFamily="18" charset="0"/>
              </a:rPr>
              <a:t>procesarea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imaginii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în</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domeniul</a:t>
            </a:r>
            <a:r>
              <a:rPr lang="en-US" sz="1800" dirty="0">
                <a:effectLst/>
                <a:latin typeface="Georgia Pro" panose="02040502050405020303" pitchFamily="18" charset="0"/>
                <a:ea typeface="Times New Roman" panose="02020603050405020304" pitchFamily="18" charset="0"/>
              </a:rPr>
              <a:t> medical, </a:t>
            </a:r>
            <a:r>
              <a:rPr lang="en-US" sz="1800" dirty="0" err="1">
                <a:effectLst/>
                <a:latin typeface="Georgia Pro" panose="02040502050405020303" pitchFamily="18" charset="0"/>
                <a:ea typeface="Times New Roman" panose="02020603050405020304" pitchFamily="18" charset="0"/>
              </a:rPr>
              <a:t>unde</a:t>
            </a:r>
            <a:r>
              <a:rPr lang="en-US" sz="1800" dirty="0">
                <a:effectLst/>
                <a:latin typeface="Georgia Pro" panose="02040502050405020303" pitchFamily="18" charset="0"/>
                <a:ea typeface="Times New Roman" panose="02020603050405020304" pitchFamily="18" charset="0"/>
              </a:rPr>
              <a:t> se pot </a:t>
            </a:r>
            <a:r>
              <a:rPr lang="en-US" sz="1800" dirty="0" err="1">
                <a:effectLst/>
                <a:latin typeface="Georgia Pro" panose="02040502050405020303" pitchFamily="18" charset="0"/>
                <a:ea typeface="Times New Roman" panose="02020603050405020304" pitchFamily="18" charset="0"/>
              </a:rPr>
              <a:t>identifica</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tumori</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sau</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diferite</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malformații</a:t>
            </a:r>
            <a:r>
              <a:rPr lang="en-US" sz="1800" dirty="0">
                <a:effectLst/>
                <a:latin typeface="Georgia Pro" panose="02040502050405020303" pitchFamily="18" charset="0"/>
                <a:ea typeface="Times New Roman" panose="02020603050405020304" pitchFamily="18" charset="0"/>
              </a:rPr>
              <a:t> la </a:t>
            </a:r>
            <a:r>
              <a:rPr lang="en-US" sz="1800" dirty="0" err="1">
                <a:effectLst/>
                <a:latin typeface="Georgia Pro" panose="02040502050405020303" pitchFamily="18" charset="0"/>
                <a:ea typeface="Times New Roman" panose="02020603050405020304" pitchFamily="18" charset="0"/>
              </a:rPr>
              <a:t>nivelul</a:t>
            </a:r>
            <a:r>
              <a:rPr lang="en-US" sz="1800" dirty="0">
                <a:effectLst/>
                <a:latin typeface="Georgia Pro" panose="02040502050405020303" pitchFamily="18" charset="0"/>
                <a:ea typeface="Times New Roman" panose="02020603050405020304" pitchFamily="18" charset="0"/>
              </a:rPr>
              <a:t> </a:t>
            </a:r>
            <a:r>
              <a:rPr lang="en-US" sz="1800" dirty="0" err="1">
                <a:effectLst/>
                <a:latin typeface="Georgia Pro" panose="02040502050405020303" pitchFamily="18" charset="0"/>
                <a:ea typeface="Times New Roman" panose="02020603050405020304" pitchFamily="18" charset="0"/>
              </a:rPr>
              <a:t>organelor</a:t>
            </a:r>
            <a:r>
              <a:rPr lang="en-US" sz="1800" dirty="0">
                <a:effectLst/>
                <a:latin typeface="Georgia Pro" panose="02040502050405020303" pitchFamily="18" charset="0"/>
                <a:ea typeface="Times New Roman" panose="02020603050405020304" pitchFamily="18" charset="0"/>
              </a:rPr>
              <a:t> interne. [3]</a:t>
            </a:r>
            <a:endParaRPr lang="ro-RO"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o-RO"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103E20FF-1145-511C-DDEC-CD3E5CF9B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89" b="5389"/>
          <a:stretch>
            <a:fillRect/>
          </a:stretch>
        </p:blipFill>
        <p:spPr bwMode="auto">
          <a:xfrm>
            <a:off x="13168948" y="1158513"/>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D896FCC1-ACD0-E052-BB80-DB0C2AD5B788}"/>
              </a:ext>
            </a:extLst>
          </p:cNvPr>
          <p:cNvSpPr>
            <a:spLocks noGrp="1"/>
          </p:cNvSpPr>
          <p:nvPr>
            <p:ph idx="1"/>
          </p:nvPr>
        </p:nvSpPr>
        <p:spPr/>
        <p:txBody>
          <a:bodyPr>
            <a:normAutofit fontScale="7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primul</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rând</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trebuie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menționăm</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acest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proiect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este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scris</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limbajul</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Python care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rulează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versiunea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3.9.1 .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Librariile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folosite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acest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program sunt OpenCV, Turtle, NumPy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și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explicăm</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scopul</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fiecăruia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cele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urmează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o-RO" sz="2800" dirty="0" err="1">
                <a:latin typeface="Times New Roman" panose="02020603050405020304" pitchFamily="18" charset="0"/>
                <a:cs typeface="Times New Roman" panose="02020603050405020304" pitchFamily="18" charset="0"/>
              </a:rPr>
              <a:t>Libraria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“OpenCV-python”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este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capabilă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multe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lucruri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cum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fi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citirea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și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scrierea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imagini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și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videoclipuri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procesarea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imaginilor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detectarea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obiectelor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și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recunoașterea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acest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proiect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libraria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fost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folosită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procesarea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imaginilor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o-RO" sz="2800" dirty="0" err="1">
                <a:latin typeface="Times New Roman" panose="02020603050405020304" pitchFamily="18" charset="0"/>
                <a:cs typeface="Times New Roman" panose="02020603050405020304" pitchFamily="18" charset="0"/>
              </a:rPr>
              <a:t>Libraria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“Turtle”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este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folosită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desene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timp</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real,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dând</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impresia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desenul</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este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realizat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o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mână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nevăzută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dar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destul</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precisă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urmând</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pași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bine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stabiliți</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la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început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asemenea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am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folosit</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libraria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“NumPy”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efectua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anumite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calcule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matematice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o-RO" sz="2800" dirty="0" err="1">
                <a:latin typeface="Times New Roman" panose="02020603050405020304" pitchFamily="18" charset="0"/>
                <a:cs typeface="Times New Roman" panose="02020603050405020304" pitchFamily="18" charset="0"/>
              </a:rPr>
              <a:t>Libraria</a:t>
            </a:r>
            <a:r>
              <a:rPr lang="en-US" altLang="ro-RO" sz="2800" dirty="0">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Tkinter</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este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folosită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pentru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interfață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grafică</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pe care am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putea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accesa</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orice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fișiere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imagine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descărcate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sau</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existente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computerele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ro-RO"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noastre</a:t>
            </a:r>
            <a:r>
              <a:rPr kumimoji="0" lang="en-US"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endParaRPr lang="ro-RO" dirty="0"/>
          </a:p>
        </p:txBody>
      </p:sp>
      <p:sp>
        <p:nvSpPr>
          <p:cNvPr id="4" name="Substituent număr diapozitiv 3">
            <a:extLst>
              <a:ext uri="{FF2B5EF4-FFF2-40B4-BE49-F238E27FC236}">
                <a16:creationId xmlns:a16="http://schemas.microsoft.com/office/drawing/2014/main" id="{377BF506-D0D7-C637-0CC4-8A36BBD2502A}"/>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a:p>
        </p:txBody>
      </p:sp>
      <p:sp>
        <p:nvSpPr>
          <p:cNvPr id="7" name="CasetăText 6">
            <a:extLst>
              <a:ext uri="{FF2B5EF4-FFF2-40B4-BE49-F238E27FC236}">
                <a16:creationId xmlns:a16="http://schemas.microsoft.com/office/drawing/2014/main" id="{72D56949-7B5B-EC0B-AD64-0C649526AD39}"/>
              </a:ext>
            </a:extLst>
          </p:cNvPr>
          <p:cNvSpPr txBox="1"/>
          <p:nvPr/>
        </p:nvSpPr>
        <p:spPr>
          <a:xfrm>
            <a:off x="950976" y="994950"/>
            <a:ext cx="7415784" cy="646331"/>
          </a:xfrm>
          <a:prstGeom prst="rect">
            <a:avLst/>
          </a:prstGeom>
          <a:noFill/>
        </p:spPr>
        <p:txBody>
          <a:bodyPr wrap="square" rtlCol="0">
            <a:spAutoFit/>
          </a:bodyPr>
          <a:lstStyle/>
          <a:p>
            <a:r>
              <a:rPr lang="en-US" sz="3600" dirty="0" err="1">
                <a:latin typeface="Georgia Pro" panose="02040502050405020303" pitchFamily="18" charset="0"/>
              </a:rPr>
              <a:t>Prelucrarea</a:t>
            </a:r>
            <a:r>
              <a:rPr lang="en-US" sz="3600" dirty="0">
                <a:latin typeface="Georgia Pro" panose="02040502050405020303" pitchFamily="18" charset="0"/>
              </a:rPr>
              <a:t> </a:t>
            </a:r>
            <a:r>
              <a:rPr lang="en-US" sz="3600" dirty="0" err="1">
                <a:latin typeface="Georgia Pro" panose="02040502050405020303" pitchFamily="18" charset="0"/>
              </a:rPr>
              <a:t>imaginii</a:t>
            </a:r>
            <a:endParaRPr lang="ro-RO" sz="3600" dirty="0">
              <a:latin typeface="Georgia Pro" panose="02040502050405020303" pitchFamily="18" charset="0"/>
            </a:endParaRPr>
          </a:p>
        </p:txBody>
      </p:sp>
    </p:spTree>
    <p:extLst>
      <p:ext uri="{BB962C8B-B14F-4D97-AF65-F5344CB8AC3E}">
        <p14:creationId xmlns:p14="http://schemas.microsoft.com/office/powerpoint/2010/main" val="53755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BE7200A-B83E-1255-0C53-13ADD61FB2BB}"/>
              </a:ext>
            </a:extLst>
          </p:cNvPr>
          <p:cNvSpPr>
            <a:spLocks noGrp="1"/>
          </p:cNvSpPr>
          <p:nvPr>
            <p:ph type="title"/>
          </p:nvPr>
        </p:nvSpPr>
        <p:spPr>
          <a:xfrm>
            <a:off x="836612" y="670448"/>
            <a:ext cx="3345713" cy="633953"/>
          </a:xfrm>
        </p:spPr>
        <p:txBody>
          <a:bodyPr>
            <a:normAutofit/>
          </a:bodyPr>
          <a:lstStyle/>
          <a:p>
            <a:r>
              <a:rPr lang="en-US" dirty="0">
                <a:latin typeface="Times New Roman" panose="02020603050405020304" pitchFamily="18" charset="0"/>
                <a:cs typeface="Times New Roman" panose="02020603050405020304" pitchFamily="18" charset="0"/>
              </a:rPr>
              <a:t>Con</a:t>
            </a:r>
            <a:r>
              <a:rPr lang="ro-RO" dirty="0">
                <a:latin typeface="Times New Roman" panose="02020603050405020304" pitchFamily="18" charset="0"/>
                <a:cs typeface="Times New Roman" panose="02020603050405020304" pitchFamily="18" charset="0"/>
              </a:rPr>
              <a:t>ț</a:t>
            </a:r>
            <a:r>
              <a:rPr lang="en-US" dirty="0" err="1">
                <a:latin typeface="Times New Roman" panose="02020603050405020304" pitchFamily="18" charset="0"/>
                <a:cs typeface="Times New Roman" panose="02020603050405020304" pitchFamily="18" charset="0"/>
              </a:rPr>
              <a:t>inut</a:t>
            </a:r>
            <a:endParaRPr lang="ro-RO" dirty="0">
              <a:latin typeface="Times New Roman" panose="02020603050405020304" pitchFamily="18" charset="0"/>
              <a:cs typeface="Times New Roman" panose="02020603050405020304" pitchFamily="18" charset="0"/>
            </a:endParaRPr>
          </a:p>
        </p:txBody>
      </p:sp>
      <p:sp>
        <p:nvSpPr>
          <p:cNvPr id="4" name="Substituent text 3">
            <a:extLst>
              <a:ext uri="{FF2B5EF4-FFF2-40B4-BE49-F238E27FC236}">
                <a16:creationId xmlns:a16="http://schemas.microsoft.com/office/drawing/2014/main" id="{B14078E6-410F-3D1E-FD06-F6AB86583364}"/>
              </a:ext>
            </a:extLst>
          </p:cNvPr>
          <p:cNvSpPr>
            <a:spLocks noGrp="1"/>
          </p:cNvSpPr>
          <p:nvPr>
            <p:ph type="body" sz="half" idx="2"/>
          </p:nvPr>
        </p:nvSpPr>
        <p:spPr>
          <a:xfrm>
            <a:off x="839788" y="1772239"/>
            <a:ext cx="3932237" cy="2234153"/>
          </a:xfrm>
        </p:spPr>
        <p:txBody>
          <a:bodyPr>
            <a:normAutofit/>
          </a:bodyPr>
          <a:lstStyle/>
          <a:p>
            <a:r>
              <a:rPr lang="ro-RO" sz="2000" dirty="0">
                <a:latin typeface="Times New Roman" panose="02020603050405020304" pitchFamily="18" charset="0"/>
                <a:cs typeface="Times New Roman" panose="02020603050405020304" pitchFamily="18" charset="0"/>
              </a:rPr>
              <a:t>Programul nostru funcționează după </a:t>
            </a:r>
            <a:r>
              <a:rPr lang="en-US" sz="2000" dirty="0" err="1">
                <a:latin typeface="Times New Roman" panose="02020603050405020304" pitchFamily="18" charset="0"/>
                <a:cs typeface="Times New Roman" panose="02020603050405020304" pitchFamily="18" charset="0"/>
              </a:rPr>
              <a:t>urmatori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pasi</a:t>
            </a:r>
            <a:r>
              <a:rPr lang="ro-RO"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P</a:t>
            </a:r>
            <a:r>
              <a:rPr lang="ro-RO" sz="2000" dirty="0">
                <a:latin typeface="Times New Roman" panose="02020603050405020304" pitchFamily="18" charset="0"/>
                <a:cs typeface="Times New Roman" panose="02020603050405020304" pitchFamily="18" charset="0"/>
              </a:rPr>
              <a:t>rimește o imagine în format png, jpg, jpeg, gif sau WebP, dar trebuie să fie strict alb-negru, de exemplu, folosesc această imagine:</a:t>
            </a:r>
          </a:p>
        </p:txBody>
      </p:sp>
      <p:sp>
        <p:nvSpPr>
          <p:cNvPr id="5" name="Substituent număr diapozitiv 4">
            <a:extLst>
              <a:ext uri="{FF2B5EF4-FFF2-40B4-BE49-F238E27FC236}">
                <a16:creationId xmlns:a16="http://schemas.microsoft.com/office/drawing/2014/main" id="{C62162DB-C58A-2144-093A-56CB135D792F}"/>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a:p>
        </p:txBody>
      </p:sp>
      <p:pic>
        <p:nvPicPr>
          <p:cNvPr id="2050" name="Picture 2">
            <a:extLst>
              <a:ext uri="{FF2B5EF4-FFF2-40B4-BE49-F238E27FC236}">
                <a16:creationId xmlns:a16="http://schemas.microsoft.com/office/drawing/2014/main" id="{F7A06517-474C-CF28-9DF5-C6D19B31FB6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89" b="53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73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număr diapozitiv 4">
            <a:extLst>
              <a:ext uri="{FF2B5EF4-FFF2-40B4-BE49-F238E27FC236}">
                <a16:creationId xmlns:a16="http://schemas.microsoft.com/office/drawing/2014/main" id="{A40390DA-BF29-6C23-A6D4-274BA5BDEA39}"/>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a:p>
        </p:txBody>
      </p:sp>
      <p:sp>
        <p:nvSpPr>
          <p:cNvPr id="6" name="Titlu 1">
            <a:extLst>
              <a:ext uri="{FF2B5EF4-FFF2-40B4-BE49-F238E27FC236}">
                <a16:creationId xmlns:a16="http://schemas.microsoft.com/office/drawing/2014/main" id="{1C5735D6-8850-0E0B-7BCC-EF134C9A0604}"/>
              </a:ext>
            </a:extLst>
          </p:cNvPr>
          <p:cNvSpPr>
            <a:spLocks noGrp="1"/>
          </p:cNvSpPr>
          <p:nvPr>
            <p:ph type="body" sz="half" idx="2"/>
          </p:nvPr>
        </p:nvSpPr>
        <p:spPr>
          <a:xfrm>
            <a:off x="860108" y="1525538"/>
            <a:ext cx="3932237" cy="3806923"/>
          </a:xfrm>
        </p:spPr>
        <p:txBody>
          <a:bodyPr>
            <a:normAutofit/>
          </a:bodyPr>
          <a:lstStyle/>
          <a:p>
            <a:r>
              <a:rPr lang="ro-RO" sz="2000" dirty="0">
                <a:latin typeface="Times New Roman" panose="02020603050405020304" pitchFamily="18" charset="0"/>
                <a:cs typeface="Times New Roman" panose="02020603050405020304" pitchFamily="18" charset="0"/>
              </a:rPr>
              <a:t>2) După selectarea imaginii dorite, programul începe proceasarea imaginii. Folosește funcția cv2.imread pentru a citi imaginea și funcția cv2.flip pentru a corecta orientarea imaginii, apoi tot cu o funcție din biblioteca OpenCV și anume cv2.cvtColor, convertește imaginea în tonuri de gri pentru a  ușura detectarea marginilor imaginii.</a:t>
            </a:r>
          </a:p>
        </p:txBody>
      </p:sp>
      <p:pic>
        <p:nvPicPr>
          <p:cNvPr id="18" name="Imagine 17" descr="O imagine care conține schiță, Schiță, desen, diagramă&#10;&#10;Descriere generată automat">
            <a:extLst>
              <a:ext uri="{FF2B5EF4-FFF2-40B4-BE49-F238E27FC236}">
                <a16:creationId xmlns:a16="http://schemas.microsoft.com/office/drawing/2014/main" id="{09668C3D-22E3-D27F-C717-4C75CEEDF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88557"/>
            <a:ext cx="3840612" cy="3257550"/>
          </a:xfrm>
          <a:prstGeom prst="rect">
            <a:avLst/>
          </a:prstGeom>
        </p:spPr>
      </p:pic>
      <p:pic>
        <p:nvPicPr>
          <p:cNvPr id="20" name="Imagine 19">
            <a:extLst>
              <a:ext uri="{FF2B5EF4-FFF2-40B4-BE49-F238E27FC236}">
                <a16:creationId xmlns:a16="http://schemas.microsoft.com/office/drawing/2014/main" id="{573C22D6-DB36-8F2C-85C3-87580031F9F4}"/>
              </a:ext>
            </a:extLst>
          </p:cNvPr>
          <p:cNvPicPr>
            <a:picLocks noChangeAspect="1"/>
          </p:cNvPicPr>
          <p:nvPr/>
        </p:nvPicPr>
        <p:blipFill>
          <a:blip r:embed="rId3"/>
          <a:stretch>
            <a:fillRect/>
          </a:stretch>
        </p:blipFill>
        <p:spPr>
          <a:xfrm>
            <a:off x="6096001" y="3794193"/>
            <a:ext cx="3840612" cy="2927282"/>
          </a:xfrm>
          <a:prstGeom prst="rect">
            <a:avLst/>
          </a:prstGeom>
        </p:spPr>
      </p:pic>
    </p:spTree>
    <p:extLst>
      <p:ext uri="{BB962C8B-B14F-4D97-AF65-F5344CB8AC3E}">
        <p14:creationId xmlns:p14="http://schemas.microsoft.com/office/powerpoint/2010/main" val="16802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1FBB42C0-2698-310E-77BE-4313948FF0A5}"/>
              </a:ext>
            </a:extLst>
          </p:cNvPr>
          <p:cNvSpPr>
            <a:spLocks noGrp="1"/>
          </p:cNvSpPr>
          <p:nvPr>
            <p:ph type="body" sz="half" idx="2"/>
          </p:nvPr>
        </p:nvSpPr>
        <p:spPr>
          <a:xfrm>
            <a:off x="778828" y="1092200"/>
            <a:ext cx="4484052" cy="5264150"/>
          </a:xfrm>
        </p:spPr>
        <p:txBody>
          <a:bodyPr>
            <a:noAutofit/>
          </a:bodyPr>
          <a:lstStyle/>
          <a:p>
            <a:pPr>
              <a:lnSpc>
                <a:spcPct val="100000"/>
              </a:lnSpc>
              <a:spcBef>
                <a:spcPts val="1200"/>
              </a:spcBef>
            </a:pPr>
            <a:r>
              <a:rPr lang="ro-RO" sz="1800" dirty="0">
                <a:latin typeface="Times New Roman" panose="02020603050405020304" pitchFamily="18" charset="0"/>
                <a:cs typeface="Times New Roman" panose="02020603050405020304" pitchFamily="18" charset="0"/>
              </a:rPr>
              <a:t>3) După efectuarea acestor operații, imaginea este trecută printr-un filtru Laplacian pentru a evidenția regiunile cu modificări bruște ale intensității luminoase. Am folosit un filtru Laplacian deoarece ele calculează al doilea gradient al imaginii, ceea ce face ca regiunile cu schimbări bruște de intensitate să iasă în evidență. După aplicarea filtrului Laplacian, vom primi valori negative și pozitive, ceea ce nu este foarte benefic pentru imaginea de ieșire. Pentru a elimina valorile negative, vom folosi o funcție NumPy care returnează valoarea absolută (np.absolute). Valoarea rezultată este introdusă în interiorul funcției np.uint8, care returnează numere întregi de 8 biți fără semn, care sunt necesare pentru a reprezenta o imagine validă.</a:t>
            </a:r>
          </a:p>
        </p:txBody>
      </p:sp>
      <p:sp>
        <p:nvSpPr>
          <p:cNvPr id="5" name="Substituent număr diapozitiv 4">
            <a:extLst>
              <a:ext uri="{FF2B5EF4-FFF2-40B4-BE49-F238E27FC236}">
                <a16:creationId xmlns:a16="http://schemas.microsoft.com/office/drawing/2014/main" id="{E737B208-C541-8684-27A2-E89BCB5CDF4F}"/>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6</a:t>
            </a:fld>
            <a:endParaRPr lang="en-US"/>
          </a:p>
        </p:txBody>
      </p:sp>
      <p:pic>
        <p:nvPicPr>
          <p:cNvPr id="12" name="Imagine 11" descr="O imagine care conține text, vehicul, Vehicul de teren, mașină&#10;&#10;Descriere generată automat">
            <a:extLst>
              <a:ext uri="{FF2B5EF4-FFF2-40B4-BE49-F238E27FC236}">
                <a16:creationId xmlns:a16="http://schemas.microsoft.com/office/drawing/2014/main" id="{D1C9B389-AEC4-E9CE-6E62-F6BA27EF4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678" y="1496372"/>
            <a:ext cx="4866966" cy="4589796"/>
          </a:xfrm>
          <a:prstGeom prst="rect">
            <a:avLst/>
          </a:prstGeom>
        </p:spPr>
      </p:pic>
    </p:spTree>
    <p:extLst>
      <p:ext uri="{BB962C8B-B14F-4D97-AF65-F5344CB8AC3E}">
        <p14:creationId xmlns:p14="http://schemas.microsoft.com/office/powerpoint/2010/main" val="15773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DD8DE5B4-1CC7-A054-7807-E2122EA19146}"/>
              </a:ext>
            </a:extLst>
          </p:cNvPr>
          <p:cNvSpPr>
            <a:spLocks noGrp="1"/>
          </p:cNvSpPr>
          <p:nvPr>
            <p:ph type="body" sz="half" idx="2"/>
          </p:nvPr>
        </p:nvSpPr>
        <p:spPr>
          <a:xfrm>
            <a:off x="770961" y="1523205"/>
            <a:ext cx="4530984" cy="4326193"/>
          </a:xfrm>
        </p:spPr>
        <p:txBody>
          <a:bodyPr>
            <a:noAutofit/>
          </a:bodyPr>
          <a:lstStyle/>
          <a:p>
            <a:r>
              <a:rPr lang="ro-RO" sz="2000" dirty="0">
                <a:latin typeface="Times New Roman" panose="02020603050405020304" pitchFamily="18" charset="0"/>
                <a:cs typeface="Times New Roman" panose="02020603050405020304" pitchFamily="18" charset="0"/>
              </a:rPr>
              <a:t>4) În urma tuturor acestor procesări ale imagini, obținem o imagine al cărei contur este bine definit, dar vom obține foarte mulți pixeli, ceea ce presupune și foarte multe coordonate care să fie urmărite de functiile librariei Turtle. Acest lucru va duce la un timp de desen foarte lung. Pentru a obține un timp de desenare favorabil, va trebui să adăugăm un prag de 50 pe imaginea deja filtrată, care va seta toți pixelii cu o valoare mai mare de 50 la 255 (alb) iar cei cu o intensitate mai mică de 50 vor fi setați la 0 (negru).</a:t>
            </a:r>
          </a:p>
        </p:txBody>
      </p:sp>
      <p:sp>
        <p:nvSpPr>
          <p:cNvPr id="5" name="Substituent număr diapozitiv 4">
            <a:extLst>
              <a:ext uri="{FF2B5EF4-FFF2-40B4-BE49-F238E27FC236}">
                <a16:creationId xmlns:a16="http://schemas.microsoft.com/office/drawing/2014/main" id="{8A6EF613-6862-A19F-119C-F13C8F16B020}"/>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7</a:t>
            </a:fld>
            <a:endParaRPr lang="en-US"/>
          </a:p>
        </p:txBody>
      </p:sp>
      <p:pic>
        <p:nvPicPr>
          <p:cNvPr id="7" name="Imagine 6" descr="O imagine care conține text, vehicul, Vehicul de teren, mașină&#10;&#10;Descriere generată automat">
            <a:extLst>
              <a:ext uri="{FF2B5EF4-FFF2-40B4-BE49-F238E27FC236}">
                <a16:creationId xmlns:a16="http://schemas.microsoft.com/office/drawing/2014/main" id="{5E7969B5-FA36-B0CE-A5D8-278D6B0D5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52052"/>
            <a:ext cx="4530984" cy="4326193"/>
          </a:xfrm>
          <a:prstGeom prst="rect">
            <a:avLst/>
          </a:prstGeom>
        </p:spPr>
      </p:pic>
    </p:spTree>
    <p:extLst>
      <p:ext uri="{BB962C8B-B14F-4D97-AF65-F5344CB8AC3E}">
        <p14:creationId xmlns:p14="http://schemas.microsoft.com/office/powerpoint/2010/main" val="29811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FF830C18-2C89-5A63-E2D2-D9F5AEB1AA39}"/>
              </a:ext>
            </a:extLst>
          </p:cNvPr>
          <p:cNvSpPr>
            <a:spLocks noGrp="1"/>
          </p:cNvSpPr>
          <p:nvPr>
            <p:ph type="body" sz="half" idx="2"/>
          </p:nvPr>
        </p:nvSpPr>
        <p:spPr>
          <a:xfrm>
            <a:off x="839789" y="1016000"/>
            <a:ext cx="4748212" cy="5019040"/>
          </a:xfrm>
        </p:spPr>
        <p:txBody>
          <a:bodyPr>
            <a:noAutofit/>
          </a:bodyPr>
          <a:lstStyle/>
          <a:p>
            <a:r>
              <a:rPr lang="ro-RO" sz="2000" dirty="0">
                <a:latin typeface="Times New Roman" panose="02020603050405020304" pitchFamily="18" charset="0"/>
                <a:cs typeface="Times New Roman" panose="02020603050405020304" pitchFamily="18" charset="0"/>
              </a:rPr>
              <a:t>5) Pentru ca libraria Turtle să aibă continuitate va trebui să împărțim desenul în margini interioare și exterioare: marginile exterioare se obțin prin funcția cv2.findContours, căreia îi vom da ca parametri imaginea obținută în urma aplicării pragului, funcția pentru găsirea contururilor exterioare, care va viza doar pixelii de la extremitățile imagini, ignorându-i pe cei din interior, iar funcția cv2.CHAIN_APPROX_SIMPLE va stoca doar punctele de colț ale contururilor, ignorând punctele intermediare și reducând astfel complexitatea datelor. La fel se va face și pentru marginile interioare, doar ca acum vom folosi functia cv2.RETR_LIST care va lista toți pixelii indiferent de locul în care se afla.</a:t>
            </a:r>
          </a:p>
        </p:txBody>
      </p:sp>
      <p:sp>
        <p:nvSpPr>
          <p:cNvPr id="5" name="Substituent număr diapozitiv 4">
            <a:extLst>
              <a:ext uri="{FF2B5EF4-FFF2-40B4-BE49-F238E27FC236}">
                <a16:creationId xmlns:a16="http://schemas.microsoft.com/office/drawing/2014/main" id="{EAE32820-98B0-0A38-E462-E91221F4A8AA}"/>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8</a:t>
            </a:fld>
            <a:endParaRPr lang="en-US"/>
          </a:p>
        </p:txBody>
      </p:sp>
      <p:pic>
        <p:nvPicPr>
          <p:cNvPr id="6" name="Picture 1722926309" descr="O imagine care conține vehicul, Vehicul de teren, roată, Piesă auto&#10;&#10;Descriere generată automat">
            <a:extLst>
              <a:ext uri="{FF2B5EF4-FFF2-40B4-BE49-F238E27FC236}">
                <a16:creationId xmlns:a16="http://schemas.microsoft.com/office/drawing/2014/main" id="{DB654F5E-DC62-65D6-B9EB-AE8623F84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138" y="763778"/>
            <a:ext cx="3564641" cy="2893823"/>
          </a:xfrm>
          <a:prstGeom prst="rect">
            <a:avLst/>
          </a:prstGeom>
        </p:spPr>
      </p:pic>
      <p:pic>
        <p:nvPicPr>
          <p:cNvPr id="10" name="Imagine 9">
            <a:extLst>
              <a:ext uri="{FF2B5EF4-FFF2-40B4-BE49-F238E27FC236}">
                <a16:creationId xmlns:a16="http://schemas.microsoft.com/office/drawing/2014/main" id="{D7A08387-6C44-D390-CC09-F7D93A928047}"/>
              </a:ext>
            </a:extLst>
          </p:cNvPr>
          <p:cNvPicPr>
            <a:picLocks noChangeAspect="1"/>
          </p:cNvPicPr>
          <p:nvPr/>
        </p:nvPicPr>
        <p:blipFill>
          <a:blip r:embed="rId3"/>
          <a:stretch>
            <a:fillRect/>
          </a:stretch>
        </p:blipFill>
        <p:spPr>
          <a:xfrm>
            <a:off x="6484628" y="3414644"/>
            <a:ext cx="3565662" cy="3295788"/>
          </a:xfrm>
          <a:prstGeom prst="rect">
            <a:avLst/>
          </a:prstGeom>
        </p:spPr>
      </p:pic>
    </p:spTree>
    <p:extLst>
      <p:ext uri="{BB962C8B-B14F-4D97-AF65-F5344CB8AC3E}">
        <p14:creationId xmlns:p14="http://schemas.microsoft.com/office/powerpoint/2010/main" val="20756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a:extLst>
              <a:ext uri="{FF2B5EF4-FFF2-40B4-BE49-F238E27FC236}">
                <a16:creationId xmlns:a16="http://schemas.microsoft.com/office/drawing/2014/main" id="{6D4BF577-5B46-B456-1823-03AC1334D101}"/>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9</a:t>
            </a:fld>
            <a:endParaRPr lang="en-US"/>
          </a:p>
        </p:txBody>
      </p:sp>
      <p:sp>
        <p:nvSpPr>
          <p:cNvPr id="5" name="Rectangle 1">
            <a:extLst>
              <a:ext uri="{FF2B5EF4-FFF2-40B4-BE49-F238E27FC236}">
                <a16:creationId xmlns:a16="http://schemas.microsoft.com/office/drawing/2014/main" id="{1108A61B-7EF9-9D09-9266-ABCF14892F12}"/>
              </a:ext>
            </a:extLst>
          </p:cNvPr>
          <p:cNvSpPr>
            <a:spLocks noGrp="1" noChangeArrowheads="1"/>
          </p:cNvSpPr>
          <p:nvPr>
            <p:ph type="title"/>
          </p:nvPr>
        </p:nvSpPr>
        <p:spPr bwMode="auto">
          <a:xfrm>
            <a:off x="1299494" y="916923"/>
            <a:ext cx="900438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o-RO" altLang="ro-RO" sz="2800" dirty="0">
                <a:latin typeface="Times New Roman" panose="02020603050405020304" pitchFamily="18" charset="0"/>
                <a:cs typeface="Times New Roman" panose="02020603050405020304" pitchFamily="18" charset="0"/>
              </a:rPr>
              <a:t>O secvență de cod folosită pentru procesele explicate anterior.</a:t>
            </a:r>
            <a:endParaRPr kumimoji="0" lang="ro-RO" altLang="ro-RO"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6" name="Picture 3" descr="O imagine care conține text, captură de ecran, Font&#10;&#10;Descriere generată automat">
            <a:extLst>
              <a:ext uri="{FF2B5EF4-FFF2-40B4-BE49-F238E27FC236}">
                <a16:creationId xmlns:a16="http://schemas.microsoft.com/office/drawing/2014/main" id="{7868E6E3-7C56-6B5D-11D7-E00890819D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2979" y="1717142"/>
            <a:ext cx="8357418" cy="4639208"/>
          </a:xfrm>
          <a:prstGeom prst="rect">
            <a:avLst/>
          </a:prstGeom>
          <a:noFill/>
          <a:ln>
            <a:noFill/>
          </a:ln>
        </p:spPr>
      </p:pic>
    </p:spTree>
    <p:extLst>
      <p:ext uri="{BB962C8B-B14F-4D97-AF65-F5344CB8AC3E}">
        <p14:creationId xmlns:p14="http://schemas.microsoft.com/office/powerpoint/2010/main" val="33372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07b4395-f1ee-46e5-a545-d677043e2d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97B1860CAED144BC09F2237747F27E" ma:contentTypeVersion="12" ma:contentTypeDescription="Create a new document." ma:contentTypeScope="" ma:versionID="dd9544eb0f89c854734900dbde89b156">
  <xsd:schema xmlns:xsd="http://www.w3.org/2001/XMLSchema" xmlns:xs="http://www.w3.org/2001/XMLSchema" xmlns:p="http://schemas.microsoft.com/office/2006/metadata/properties" xmlns:ns3="09b4cb76-b619-41b6-b48d-73f100386261" xmlns:ns4="d07b4395-f1ee-46e5-a545-d677043e2db9" targetNamespace="http://schemas.microsoft.com/office/2006/metadata/properties" ma:root="true" ma:fieldsID="746f59c3f2770ad076c0b5d26111fc84" ns3:_="" ns4:_="">
    <xsd:import namespace="09b4cb76-b619-41b6-b48d-73f100386261"/>
    <xsd:import namespace="d07b4395-f1ee-46e5-a545-d677043e2db9"/>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ObjectDetectorVersions" minOccurs="0"/>
                <xsd:element ref="ns4:MediaServiceSearchProperties" minOccurs="0"/>
                <xsd:element ref="ns4:MediaServiceSystem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4cb76-b619-41b6-b48d-73f1003862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7b4395-f1ee-46e5-a545-d677043e2db9"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B5E81-DC68-4E92-87F5-EBEBDE21A34D}">
  <ds:schemaRefs>
    <ds:schemaRef ds:uri="http://schemas.microsoft.com/office/2006/metadata/properties"/>
    <ds:schemaRef ds:uri="http://www.w3.org/2000/xmlns/"/>
    <ds:schemaRef ds:uri="d07b4395-f1ee-46e5-a545-d677043e2db9"/>
    <ds:schemaRef ds:uri="http://www.w3.org/2001/XMLSchema-instance"/>
  </ds:schemaRefs>
</ds:datastoreItem>
</file>

<file path=customXml/itemProps2.xml><?xml version="1.0" encoding="utf-8"?>
<ds:datastoreItem xmlns:ds="http://schemas.openxmlformats.org/officeDocument/2006/customXml" ds:itemID="{3B9688A7-FA4C-47DF-9F55-AD298AE61B88}">
  <ds:schemaRefs>
    <ds:schemaRef ds:uri="http://schemas.microsoft.com/sharepoint/v3/contenttype/forms"/>
  </ds:schemaRefs>
</ds:datastoreItem>
</file>

<file path=customXml/itemProps3.xml><?xml version="1.0" encoding="utf-8"?>
<ds:datastoreItem xmlns:ds="http://schemas.openxmlformats.org/officeDocument/2006/customXml" ds:itemID="{BAF2AF62-E583-4527-8F29-61A27288EE0C}">
  <ds:schemaRefs>
    <ds:schemaRef ds:uri="http://schemas.microsoft.com/office/2006/metadata/contentType"/>
    <ds:schemaRef ds:uri="http://schemas.microsoft.com/office/2006/metadata/properties/metaAttributes"/>
    <ds:schemaRef ds:uri="http://www.w3.org/2000/xmlns/"/>
    <ds:schemaRef ds:uri="http://www.w3.org/2001/XMLSchema"/>
    <ds:schemaRef ds:uri="09b4cb76-b619-41b6-b48d-73f100386261"/>
    <ds:schemaRef ds:uri="d07b4395-f1ee-46e5-a545-d677043e2db9"/>
  </ds:schemaRefs>
</ds:datastoreItem>
</file>

<file path=docProps/app.xml><?xml version="1.0" encoding="utf-8"?>
<Properties xmlns="http://schemas.openxmlformats.org/officeDocument/2006/extended-properties" xmlns:vt="http://schemas.openxmlformats.org/officeDocument/2006/docPropsVTypes">
  <TotalTime>1398</TotalTime>
  <Words>1336</Words>
  <Application>Microsoft Office PowerPoint</Application>
  <PresentationFormat>Ecran lat</PresentationFormat>
  <Paragraphs>53</Paragraphs>
  <Slides>14</Slides>
  <Notes>0</Notes>
  <HiddenSlides>0</HiddenSlides>
  <MMClips>1</MMClips>
  <ScaleCrop>false</ScaleCrop>
  <HeadingPairs>
    <vt:vector size="4" baseType="variant">
      <vt:variant>
        <vt:lpstr>Temă</vt:lpstr>
      </vt:variant>
      <vt:variant>
        <vt:i4>1</vt:i4>
      </vt:variant>
      <vt:variant>
        <vt:lpstr>Titluri diapozitive</vt:lpstr>
      </vt:variant>
      <vt:variant>
        <vt:i4>14</vt:i4>
      </vt:variant>
    </vt:vector>
  </HeadingPairs>
  <TitlesOfParts>
    <vt:vector size="15" baseType="lpstr">
      <vt:lpstr>Office Theme</vt:lpstr>
      <vt:lpstr>Piccaso Project</vt:lpstr>
      <vt:lpstr>Introducere </vt:lpstr>
      <vt:lpstr>Prezentare PowerPoint</vt:lpstr>
      <vt:lpstr>Conținut</vt:lpstr>
      <vt:lpstr>Prezentare PowerPoint</vt:lpstr>
      <vt:lpstr>Prezentare PowerPoint</vt:lpstr>
      <vt:lpstr>Prezentare PowerPoint</vt:lpstr>
      <vt:lpstr>Prezentare PowerPoint</vt:lpstr>
      <vt:lpstr>O secvență de cod folosită pentru procesele explicate anterior. </vt:lpstr>
      <vt:lpstr>Prezentare PowerPoint</vt:lpstr>
      <vt:lpstr>Prezentare PowerPoint</vt:lpstr>
      <vt:lpstr>Prezentare PowerPoint</vt:lpstr>
      <vt:lpstr>Concluzie</vt:lpstr>
      <vt:lpstr>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Dănăilă Andrei-Cristian</cp:lastModifiedBy>
  <cp:revision>7</cp:revision>
  <dcterms:created xsi:type="dcterms:W3CDTF">2022-11-16T09:30:41Z</dcterms:created>
  <dcterms:modified xsi:type="dcterms:W3CDTF">2024-05-20T15:08:12Z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y fmtid="{D5CDD505-2E9C-101B-9397-08002B2CF9AE}" pid="9" name="ContentTypeId">
    <vt:lpwstr>0x0101000697B1860CAED144BC09F2237747F27E</vt:lpwstr>
  </property>
</Properties>
</file>