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59" r:id="rId8"/>
    <p:sldId id="260" r:id="rId9"/>
    <p:sldId id="272" r:id="rId10"/>
    <p:sldId id="261" r:id="rId11"/>
    <p:sldId id="271" r:id="rId12"/>
    <p:sldId id="262" r:id="rId13"/>
    <p:sldId id="263" r:id="rId14"/>
    <p:sldId id="264" r:id="rId15"/>
    <p:sldId id="265" r:id="rId16"/>
    <p:sldId id="266" r:id="rId17"/>
    <p:sldId id="267" r:id="rId18"/>
    <p:sldId id="268"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2345D-FF99-44C7-A506-3AF072C574B6}" v="27" dt="2024-05-19T09:18:32.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1D1-489F-8763-7E666846FA2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1D1-489F-8763-7E666846FA2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1D1-489F-8763-7E666846FA2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1D1-489F-8763-7E666846FA2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1D1-489F-8763-7E666846FA2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1D1-489F-8763-7E666846FA2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1D1-489F-8763-7E666846FA26}"/>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51D1-489F-8763-7E666846FA26}"/>
              </c:ext>
            </c:extLst>
          </c:dPt>
          <c:dLbls>
            <c:dLbl>
              <c:idx val="0"/>
              <c:layout>
                <c:manualLayout>
                  <c:x val="-0.14191579177602801"/>
                  <c:y val="-6.59000437445319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D1-489F-8763-7E666846FA26}"/>
                </c:ext>
              </c:extLst>
            </c:dLbl>
            <c:dLbl>
              <c:idx val="2"/>
              <c:layout>
                <c:manualLayout>
                  <c:x val="-1.2348097112860893E-2"/>
                  <c:y val="-8.145705745115193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D1-489F-8763-7E666846FA26}"/>
                </c:ext>
              </c:extLst>
            </c:dLbl>
            <c:dLbl>
              <c:idx val="3"/>
              <c:layout>
                <c:manualLayout>
                  <c:x val="-1.2945319335083114E-2"/>
                  <c:y val="-2.316637503645377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D1-489F-8763-7E666846FA2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Sheet2!$B$1:$I$1</c:f>
              <c:strCache>
                <c:ptCount val="8"/>
                <c:pt idx="0">
                  <c:v>Coccinelidae</c:v>
                </c:pt>
                <c:pt idx="1">
                  <c:v>Carabidae</c:v>
                </c:pt>
                <c:pt idx="2">
                  <c:v>Staphylinidae</c:v>
                </c:pt>
                <c:pt idx="3">
                  <c:v>Lucanidae</c:v>
                </c:pt>
                <c:pt idx="4">
                  <c:v>Silphidae</c:v>
                </c:pt>
                <c:pt idx="5">
                  <c:v>Scarabaeidae</c:v>
                </c:pt>
                <c:pt idx="6">
                  <c:v>Sphindidae</c:v>
                </c:pt>
                <c:pt idx="7">
                  <c:v>Cerambycidae</c:v>
                </c:pt>
              </c:strCache>
            </c:strRef>
          </c:cat>
          <c:val>
            <c:numRef>
              <c:f>Sheet2!$B$2:$I$2</c:f>
              <c:numCache>
                <c:formatCode>General</c:formatCode>
                <c:ptCount val="8"/>
                <c:pt idx="0">
                  <c:v>15.38</c:v>
                </c:pt>
                <c:pt idx="1">
                  <c:v>50</c:v>
                </c:pt>
                <c:pt idx="2">
                  <c:v>11.53</c:v>
                </c:pt>
                <c:pt idx="3">
                  <c:v>7.69</c:v>
                </c:pt>
                <c:pt idx="4">
                  <c:v>3.85</c:v>
                </c:pt>
                <c:pt idx="5">
                  <c:v>3.85</c:v>
                </c:pt>
                <c:pt idx="6">
                  <c:v>3.85</c:v>
                </c:pt>
                <c:pt idx="7">
                  <c:v>3.85</c:v>
                </c:pt>
              </c:numCache>
            </c:numRef>
          </c:val>
          <c:extLst>
            <c:ext xmlns:c16="http://schemas.microsoft.com/office/drawing/2014/chart" uri="{C3380CC4-5D6E-409C-BE32-E72D297353CC}">
              <c16:uniqueId val="{00000010-51D1-489F-8763-7E666846FA26}"/>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3.0204833987492317E-2"/>
          <c:y val="0.70690319313568151"/>
          <c:w val="0.84123079151526747"/>
          <c:h val="0.2795952509960497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layout>
                <c:manualLayout>
                  <c:x val="3.6005390058073401E-3"/>
                  <c:y val="-1.530150738482298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04-4A74-BB54-F760A2D966EE}"/>
                </c:ext>
              </c:extLst>
            </c:dLbl>
            <c:dLbl>
              <c:idx val="10"/>
              <c:layout>
                <c:manualLayout>
                  <c:x val="1.1840698743929875E-3"/>
                  <c:y val="3.82537684620574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04-4A74-BB54-F760A2D966EE}"/>
                </c:ext>
              </c:extLst>
            </c:dLbl>
            <c:dLbl>
              <c:idx val="11"/>
              <c:layout>
                <c:manualLayout>
                  <c:x val="3.529376843984761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04-4A74-BB54-F760A2D966EE}"/>
                </c:ext>
              </c:extLst>
            </c:dLbl>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Sheet1!$A$1:$A$13</c:f>
              <c:strCache>
                <c:ptCount val="13"/>
                <c:pt idx="0">
                  <c:v>Benbidion illigeri </c:v>
                </c:pt>
                <c:pt idx="1">
                  <c:v>Bradycellus ruficollis</c:v>
                </c:pt>
                <c:pt idx="2">
                  <c:v>Carabus violaceus </c:v>
                </c:pt>
                <c:pt idx="3">
                  <c:v>Carabus (Procustes) coriaceus </c:v>
                </c:pt>
                <c:pt idx="4">
                  <c:v>Harpalus aeneus</c:v>
                </c:pt>
                <c:pt idx="5">
                  <c:v>Harpalus rubripes </c:v>
                </c:pt>
                <c:pt idx="6">
                  <c:v>Harpalus rufipes </c:v>
                </c:pt>
                <c:pt idx="7">
                  <c:v>Lebia chlorocephala</c:v>
                </c:pt>
                <c:pt idx="8">
                  <c:v>Leistus ferrugineus</c:v>
                </c:pt>
                <c:pt idx="9">
                  <c:v>Nebria picicornis</c:v>
                </c:pt>
                <c:pt idx="10">
                  <c:v>Pterostichus oblongopunctatus</c:v>
                </c:pt>
                <c:pt idx="11">
                  <c:v>Pterostichus niger </c:v>
                </c:pt>
                <c:pt idx="12">
                  <c:v>Pterostichus madidus </c:v>
                </c:pt>
              </c:strCache>
            </c:strRef>
          </c:cat>
          <c:val>
            <c:numRef>
              <c:f>Sheet1!$B$1:$B$13</c:f>
              <c:numCache>
                <c:formatCode>General</c:formatCode>
                <c:ptCount val="13"/>
                <c:pt idx="0">
                  <c:v>0.15</c:v>
                </c:pt>
                <c:pt idx="1">
                  <c:v>0.05</c:v>
                </c:pt>
                <c:pt idx="2">
                  <c:v>58.18</c:v>
                </c:pt>
                <c:pt idx="3">
                  <c:v>0.15</c:v>
                </c:pt>
                <c:pt idx="4">
                  <c:v>0.39</c:v>
                </c:pt>
                <c:pt idx="5">
                  <c:v>0.15</c:v>
                </c:pt>
                <c:pt idx="6">
                  <c:v>0.87</c:v>
                </c:pt>
                <c:pt idx="7">
                  <c:v>0.1</c:v>
                </c:pt>
                <c:pt idx="8">
                  <c:v>0.15</c:v>
                </c:pt>
                <c:pt idx="9">
                  <c:v>0.15</c:v>
                </c:pt>
                <c:pt idx="10">
                  <c:v>32.32</c:v>
                </c:pt>
                <c:pt idx="11">
                  <c:v>6.95</c:v>
                </c:pt>
                <c:pt idx="12">
                  <c:v>0.39</c:v>
                </c:pt>
              </c:numCache>
            </c:numRef>
          </c:val>
          <c:extLst>
            <c:ext xmlns:c16="http://schemas.microsoft.com/office/drawing/2014/chart" uri="{C3380CC4-5D6E-409C-BE32-E72D297353CC}">
              <c16:uniqueId val="{00000003-A104-4A74-BB54-F760A2D966EE}"/>
            </c:ext>
          </c:extLst>
        </c:ser>
        <c:dLbls>
          <c:showLegendKey val="0"/>
          <c:showVal val="0"/>
          <c:showCatName val="0"/>
          <c:showSerName val="0"/>
          <c:showPercent val="0"/>
          <c:showBubbleSize val="0"/>
        </c:dLbls>
        <c:gapWidth val="115"/>
        <c:overlap val="-20"/>
        <c:axId val="1930981312"/>
        <c:axId val="1"/>
      </c:barChart>
      <c:catAx>
        <c:axId val="1930981312"/>
        <c:scaling>
          <c:orientation val="minMax"/>
        </c:scaling>
        <c:delete val="0"/>
        <c:axPos val="l"/>
        <c:numFmt formatCode="General" sourceLinked="1"/>
        <c:majorTickMark val="none"/>
        <c:minorTickMark val="none"/>
        <c:tickLblPos val="nextTo"/>
        <c:spPr>
          <a:noFill/>
          <a:ln w="12684"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b"/>
        <c:majorGridlines>
          <c:spPr>
            <a:ln w="9513"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930981312"/>
        <c:crosses val="autoZero"/>
        <c:crossBetween val="between"/>
      </c:valAx>
      <c:spPr>
        <a:noFill/>
        <a:ln w="25368">
          <a:noFill/>
        </a:ln>
      </c:spPr>
    </c:plotArea>
    <c:plotVisOnly val="1"/>
    <c:dispBlanksAs val="gap"/>
    <c:showDLblsOverMax val="0"/>
  </c:chart>
  <c:spPr>
    <a:solidFill>
      <a:schemeClr val="bg1"/>
    </a:solidFill>
    <a:ln w="9513" cap="flat" cmpd="sng" algn="ctr">
      <a:solidFill>
        <a:schemeClr val="tx1">
          <a:lumMod val="15000"/>
          <a:lumOff val="85000"/>
        </a:schemeClr>
      </a:solidFill>
      <a:round/>
    </a:ln>
    <a:effectLst/>
  </c:spPr>
  <c:txPr>
    <a:bodyPr/>
    <a:lstStyle/>
    <a:p>
      <a:pPr>
        <a:defRPr sz="14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BDE8C-E710-49B5-9C2B-CC820471740C}" type="datetimeFigureOut">
              <a:rPr lang="en-GB" smtClean="0"/>
              <a:t>19/05/2024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09B98-955E-4BF2-9F46-6EA16E04C33B}" type="slidenum">
              <a:rPr lang="en-GB" smtClean="0"/>
              <a:t>‹#›</a:t>
            </a:fld>
            <a:endParaRPr lang="en-GB"/>
          </a:p>
        </p:txBody>
      </p:sp>
    </p:spTree>
    <p:extLst>
      <p:ext uri="{BB962C8B-B14F-4D97-AF65-F5344CB8AC3E}">
        <p14:creationId xmlns:p14="http://schemas.microsoft.com/office/powerpoint/2010/main" val="365596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409B98-955E-4BF2-9F46-6EA16E04C33B}" type="slidenum">
              <a:rPr lang="en-GB" smtClean="0"/>
              <a:t>5</a:t>
            </a:fld>
            <a:endParaRPr lang="en-GB"/>
          </a:p>
        </p:txBody>
      </p:sp>
    </p:spTree>
    <p:extLst>
      <p:ext uri="{BB962C8B-B14F-4D97-AF65-F5344CB8AC3E}">
        <p14:creationId xmlns:p14="http://schemas.microsoft.com/office/powerpoint/2010/main" val="216285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167E-DF08-19B3-9E36-277D12993B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FECAD6-989B-BE56-15E7-AC0F4DE80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477486-9531-00F9-DEA0-E896E727266E}"/>
              </a:ext>
            </a:extLst>
          </p:cNvPr>
          <p:cNvSpPr>
            <a:spLocks noGrp="1"/>
          </p:cNvSpPr>
          <p:nvPr>
            <p:ph type="dt" sz="half" idx="10"/>
          </p:nvPr>
        </p:nvSpPr>
        <p:spPr/>
        <p:txBody>
          <a:bodyPr/>
          <a:lstStyle/>
          <a:p>
            <a:fld id="{5AD6D59C-8CF3-49F7-BCE2-423B4F3BDCAF}" type="datetimeFigureOut">
              <a:rPr lang="en-GB" smtClean="0"/>
              <a:t>19/05/2024</a:t>
            </a:fld>
            <a:endParaRPr lang="en-GB"/>
          </a:p>
        </p:txBody>
      </p:sp>
      <p:sp>
        <p:nvSpPr>
          <p:cNvPr id="5" name="Footer Placeholder 4">
            <a:extLst>
              <a:ext uri="{FF2B5EF4-FFF2-40B4-BE49-F238E27FC236}">
                <a16:creationId xmlns:a16="http://schemas.microsoft.com/office/drawing/2014/main" id="{B7FF9450-6C6D-C00F-4284-80224CB88C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0CA320-6674-E447-6290-2BD0882F9153}"/>
              </a:ext>
            </a:extLst>
          </p:cNvPr>
          <p:cNvSpPr>
            <a:spLocks noGrp="1"/>
          </p:cNvSpPr>
          <p:nvPr>
            <p:ph type="sldNum" sz="quarter" idx="12"/>
          </p:nvPr>
        </p:nvSpPr>
        <p:spPr/>
        <p:txBody>
          <a:bodyPr/>
          <a:lstStyle/>
          <a:p>
            <a:fld id="{AB3B1E6B-249E-4FE1-B5BC-4BF807BD2AA6}" type="slidenum">
              <a:rPr lang="en-GB" smtClean="0"/>
              <a:t>‹#›</a:t>
            </a:fld>
            <a:endParaRPr lang="en-GB"/>
          </a:p>
        </p:txBody>
      </p:sp>
    </p:spTree>
    <p:extLst>
      <p:ext uri="{BB962C8B-B14F-4D97-AF65-F5344CB8AC3E}">
        <p14:creationId xmlns:p14="http://schemas.microsoft.com/office/powerpoint/2010/main" val="221636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8C48-37B6-41AC-A3F9-2841643DAA7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D89451-DD41-AFB9-F170-8C65BC815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1B0654-F27C-634C-CB2D-FED805294559}"/>
              </a:ext>
            </a:extLst>
          </p:cNvPr>
          <p:cNvSpPr>
            <a:spLocks noGrp="1"/>
          </p:cNvSpPr>
          <p:nvPr>
            <p:ph type="dt" sz="half" idx="10"/>
          </p:nvPr>
        </p:nvSpPr>
        <p:spPr/>
        <p:txBody>
          <a:bodyPr/>
          <a:lstStyle/>
          <a:p>
            <a:fld id="{5AD6D59C-8CF3-49F7-BCE2-423B4F3BDCAF}" type="datetimeFigureOut">
              <a:rPr lang="en-GB" smtClean="0"/>
              <a:t>19/05/2024</a:t>
            </a:fld>
            <a:endParaRPr lang="en-GB"/>
          </a:p>
        </p:txBody>
      </p:sp>
      <p:sp>
        <p:nvSpPr>
          <p:cNvPr id="5" name="Footer Placeholder 4">
            <a:extLst>
              <a:ext uri="{FF2B5EF4-FFF2-40B4-BE49-F238E27FC236}">
                <a16:creationId xmlns:a16="http://schemas.microsoft.com/office/drawing/2014/main" id="{8FDC0C04-51A1-B781-C9F6-1BEA32E63E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E11A5-74F8-B881-5D64-A21A2409396B}"/>
              </a:ext>
            </a:extLst>
          </p:cNvPr>
          <p:cNvSpPr>
            <a:spLocks noGrp="1"/>
          </p:cNvSpPr>
          <p:nvPr>
            <p:ph type="sldNum" sz="quarter" idx="12"/>
          </p:nvPr>
        </p:nvSpPr>
        <p:spPr/>
        <p:txBody>
          <a:bodyPr/>
          <a:lstStyle/>
          <a:p>
            <a:fld id="{AB3B1E6B-249E-4FE1-B5BC-4BF807BD2AA6}" type="slidenum">
              <a:rPr lang="en-GB" smtClean="0"/>
              <a:t>‹#›</a:t>
            </a:fld>
            <a:endParaRPr lang="en-GB"/>
          </a:p>
        </p:txBody>
      </p:sp>
    </p:spTree>
    <p:extLst>
      <p:ext uri="{BB962C8B-B14F-4D97-AF65-F5344CB8AC3E}">
        <p14:creationId xmlns:p14="http://schemas.microsoft.com/office/powerpoint/2010/main" val="17243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794E18-F7ED-35BA-09FD-A98EB1B903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B64B85-4C5E-FCDC-5ADF-9B15F71B08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3C144-7AF2-654C-E29D-9177192C470C}"/>
              </a:ext>
            </a:extLst>
          </p:cNvPr>
          <p:cNvSpPr>
            <a:spLocks noGrp="1"/>
          </p:cNvSpPr>
          <p:nvPr>
            <p:ph type="dt" sz="half" idx="10"/>
          </p:nvPr>
        </p:nvSpPr>
        <p:spPr/>
        <p:txBody>
          <a:bodyPr/>
          <a:lstStyle/>
          <a:p>
            <a:fld id="{5AD6D59C-8CF3-49F7-BCE2-423B4F3BDCAF}" type="datetimeFigureOut">
              <a:rPr lang="en-GB" smtClean="0"/>
              <a:t>19/05/2024</a:t>
            </a:fld>
            <a:endParaRPr lang="en-GB"/>
          </a:p>
        </p:txBody>
      </p:sp>
      <p:sp>
        <p:nvSpPr>
          <p:cNvPr id="5" name="Footer Placeholder 4">
            <a:extLst>
              <a:ext uri="{FF2B5EF4-FFF2-40B4-BE49-F238E27FC236}">
                <a16:creationId xmlns:a16="http://schemas.microsoft.com/office/drawing/2014/main" id="{FE4F0C89-2AD9-BA0A-A56D-463FF0650E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AAAB1C-E765-4D2F-7545-03003BE3B6AC}"/>
              </a:ext>
            </a:extLst>
          </p:cNvPr>
          <p:cNvSpPr>
            <a:spLocks noGrp="1"/>
          </p:cNvSpPr>
          <p:nvPr>
            <p:ph type="sldNum" sz="quarter" idx="12"/>
          </p:nvPr>
        </p:nvSpPr>
        <p:spPr/>
        <p:txBody>
          <a:bodyPr/>
          <a:lstStyle/>
          <a:p>
            <a:fld id="{AB3B1E6B-249E-4FE1-B5BC-4BF807BD2AA6}" type="slidenum">
              <a:rPr lang="en-GB" smtClean="0"/>
              <a:t>‹#›</a:t>
            </a:fld>
            <a:endParaRPr lang="en-GB"/>
          </a:p>
        </p:txBody>
      </p:sp>
    </p:spTree>
    <p:extLst>
      <p:ext uri="{BB962C8B-B14F-4D97-AF65-F5344CB8AC3E}">
        <p14:creationId xmlns:p14="http://schemas.microsoft.com/office/powerpoint/2010/main" val="359444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8CB1-EC7F-37C3-32B4-FC71884655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18D1F0-5541-6DC9-8DC5-13EBE43418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21B996-96D6-50A1-7280-373CAEDB712E}"/>
              </a:ext>
            </a:extLst>
          </p:cNvPr>
          <p:cNvSpPr>
            <a:spLocks noGrp="1"/>
          </p:cNvSpPr>
          <p:nvPr>
            <p:ph type="dt" sz="half" idx="10"/>
          </p:nvPr>
        </p:nvSpPr>
        <p:spPr/>
        <p:txBody>
          <a:bodyPr/>
          <a:lstStyle/>
          <a:p>
            <a:fld id="{5AD6D59C-8CF3-49F7-BCE2-423B4F3BDCAF}" type="datetimeFigureOut">
              <a:rPr lang="en-GB" smtClean="0"/>
              <a:t>19/05/2024</a:t>
            </a:fld>
            <a:endParaRPr lang="en-GB"/>
          </a:p>
        </p:txBody>
      </p:sp>
      <p:sp>
        <p:nvSpPr>
          <p:cNvPr id="5" name="Footer Placeholder 4">
            <a:extLst>
              <a:ext uri="{FF2B5EF4-FFF2-40B4-BE49-F238E27FC236}">
                <a16:creationId xmlns:a16="http://schemas.microsoft.com/office/drawing/2014/main" id="{6876E013-14BC-D771-146C-42A7DDF689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8B4A0-A013-48A5-AD2D-8370EB1E8C5A}"/>
              </a:ext>
            </a:extLst>
          </p:cNvPr>
          <p:cNvSpPr>
            <a:spLocks noGrp="1"/>
          </p:cNvSpPr>
          <p:nvPr>
            <p:ph type="sldNum" sz="quarter" idx="12"/>
          </p:nvPr>
        </p:nvSpPr>
        <p:spPr/>
        <p:txBody>
          <a:bodyPr/>
          <a:lstStyle/>
          <a:p>
            <a:fld id="{AB3B1E6B-249E-4FE1-B5BC-4BF807BD2AA6}" type="slidenum">
              <a:rPr lang="en-GB" smtClean="0"/>
              <a:t>‹#›</a:t>
            </a:fld>
            <a:endParaRPr lang="en-GB"/>
          </a:p>
        </p:txBody>
      </p:sp>
    </p:spTree>
    <p:extLst>
      <p:ext uri="{BB962C8B-B14F-4D97-AF65-F5344CB8AC3E}">
        <p14:creationId xmlns:p14="http://schemas.microsoft.com/office/powerpoint/2010/main" val="186298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479E-DD59-F421-358A-B40E05384E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C768F4-9AB6-0768-6807-4B8B09FD16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8FD8F1-255C-0A14-2F56-FF7EA92BD5B5}"/>
              </a:ext>
            </a:extLst>
          </p:cNvPr>
          <p:cNvSpPr>
            <a:spLocks noGrp="1"/>
          </p:cNvSpPr>
          <p:nvPr>
            <p:ph type="dt" sz="half" idx="10"/>
          </p:nvPr>
        </p:nvSpPr>
        <p:spPr/>
        <p:txBody>
          <a:bodyPr/>
          <a:lstStyle/>
          <a:p>
            <a:fld id="{5AD6D59C-8CF3-49F7-BCE2-423B4F3BDCAF}" type="datetimeFigureOut">
              <a:rPr lang="en-GB" smtClean="0"/>
              <a:t>19/05/2024</a:t>
            </a:fld>
            <a:endParaRPr lang="en-GB"/>
          </a:p>
        </p:txBody>
      </p:sp>
      <p:sp>
        <p:nvSpPr>
          <p:cNvPr id="5" name="Footer Placeholder 4">
            <a:extLst>
              <a:ext uri="{FF2B5EF4-FFF2-40B4-BE49-F238E27FC236}">
                <a16:creationId xmlns:a16="http://schemas.microsoft.com/office/drawing/2014/main" id="{D345F340-32AA-441C-82D8-BBF79D7F18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7DEACB-5E64-FC6C-1610-BCF5B76EA3DB}"/>
              </a:ext>
            </a:extLst>
          </p:cNvPr>
          <p:cNvSpPr>
            <a:spLocks noGrp="1"/>
          </p:cNvSpPr>
          <p:nvPr>
            <p:ph type="sldNum" sz="quarter" idx="12"/>
          </p:nvPr>
        </p:nvSpPr>
        <p:spPr/>
        <p:txBody>
          <a:bodyPr/>
          <a:lstStyle/>
          <a:p>
            <a:fld id="{AB3B1E6B-249E-4FE1-B5BC-4BF807BD2AA6}" type="slidenum">
              <a:rPr lang="en-GB" smtClean="0"/>
              <a:t>‹#›</a:t>
            </a:fld>
            <a:endParaRPr lang="en-GB"/>
          </a:p>
        </p:txBody>
      </p:sp>
    </p:spTree>
    <p:extLst>
      <p:ext uri="{BB962C8B-B14F-4D97-AF65-F5344CB8AC3E}">
        <p14:creationId xmlns:p14="http://schemas.microsoft.com/office/powerpoint/2010/main" val="107272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FEE9-45FC-FE1B-7263-9D1CCFEC42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ED96F8-5E96-8370-50B7-C82801BE6C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7C562A-8D55-029A-7DB9-FABDFF5510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65194E-45E8-8C07-FCDF-C70B8C77E109}"/>
              </a:ext>
            </a:extLst>
          </p:cNvPr>
          <p:cNvSpPr>
            <a:spLocks noGrp="1"/>
          </p:cNvSpPr>
          <p:nvPr>
            <p:ph type="dt" sz="half" idx="10"/>
          </p:nvPr>
        </p:nvSpPr>
        <p:spPr/>
        <p:txBody>
          <a:bodyPr/>
          <a:lstStyle/>
          <a:p>
            <a:fld id="{5AD6D59C-8CF3-49F7-BCE2-423B4F3BDCAF}" type="datetimeFigureOut">
              <a:rPr lang="en-GB" smtClean="0"/>
              <a:t>19/05/2024</a:t>
            </a:fld>
            <a:endParaRPr lang="en-GB"/>
          </a:p>
        </p:txBody>
      </p:sp>
      <p:sp>
        <p:nvSpPr>
          <p:cNvPr id="6" name="Footer Placeholder 5">
            <a:extLst>
              <a:ext uri="{FF2B5EF4-FFF2-40B4-BE49-F238E27FC236}">
                <a16:creationId xmlns:a16="http://schemas.microsoft.com/office/drawing/2014/main" id="{1F01C0FD-1F62-C5E4-8720-39B88951F0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FF343D-1D2C-3FB0-D5CF-C76B46B690E4}"/>
              </a:ext>
            </a:extLst>
          </p:cNvPr>
          <p:cNvSpPr>
            <a:spLocks noGrp="1"/>
          </p:cNvSpPr>
          <p:nvPr>
            <p:ph type="sldNum" sz="quarter" idx="12"/>
          </p:nvPr>
        </p:nvSpPr>
        <p:spPr/>
        <p:txBody>
          <a:bodyPr/>
          <a:lstStyle/>
          <a:p>
            <a:fld id="{AB3B1E6B-249E-4FE1-B5BC-4BF807BD2AA6}" type="slidenum">
              <a:rPr lang="en-GB" smtClean="0"/>
              <a:t>‹#›</a:t>
            </a:fld>
            <a:endParaRPr lang="en-GB"/>
          </a:p>
        </p:txBody>
      </p:sp>
    </p:spTree>
    <p:extLst>
      <p:ext uri="{BB962C8B-B14F-4D97-AF65-F5344CB8AC3E}">
        <p14:creationId xmlns:p14="http://schemas.microsoft.com/office/powerpoint/2010/main" val="222523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AE66-BD8F-C3E1-6A15-D74435A5C81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A4975F-F5E6-96B6-3CB8-878264079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0F3279-21AF-B48A-DB1C-6124E996E9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F2253E-7B65-C0CB-413F-156A0E522B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3280EF-7B81-120F-537D-610ADD3BA5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9B9857-AB1C-6526-0002-D0227F9DFA83}"/>
              </a:ext>
            </a:extLst>
          </p:cNvPr>
          <p:cNvSpPr>
            <a:spLocks noGrp="1"/>
          </p:cNvSpPr>
          <p:nvPr>
            <p:ph type="dt" sz="half" idx="10"/>
          </p:nvPr>
        </p:nvSpPr>
        <p:spPr/>
        <p:txBody>
          <a:bodyPr/>
          <a:lstStyle/>
          <a:p>
            <a:fld id="{5AD6D59C-8CF3-49F7-BCE2-423B4F3BDCAF}" type="datetimeFigureOut">
              <a:rPr lang="en-GB" smtClean="0"/>
              <a:t>19/05/2024</a:t>
            </a:fld>
            <a:endParaRPr lang="en-GB"/>
          </a:p>
        </p:txBody>
      </p:sp>
      <p:sp>
        <p:nvSpPr>
          <p:cNvPr id="8" name="Footer Placeholder 7">
            <a:extLst>
              <a:ext uri="{FF2B5EF4-FFF2-40B4-BE49-F238E27FC236}">
                <a16:creationId xmlns:a16="http://schemas.microsoft.com/office/drawing/2014/main" id="{19652B7C-8719-74AF-F898-615683ABE5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35DE03-EB16-070C-662D-3E66E999DEFD}"/>
              </a:ext>
            </a:extLst>
          </p:cNvPr>
          <p:cNvSpPr>
            <a:spLocks noGrp="1"/>
          </p:cNvSpPr>
          <p:nvPr>
            <p:ph type="sldNum" sz="quarter" idx="12"/>
          </p:nvPr>
        </p:nvSpPr>
        <p:spPr/>
        <p:txBody>
          <a:bodyPr/>
          <a:lstStyle/>
          <a:p>
            <a:fld id="{AB3B1E6B-249E-4FE1-B5BC-4BF807BD2AA6}" type="slidenum">
              <a:rPr lang="en-GB" smtClean="0"/>
              <a:t>‹#›</a:t>
            </a:fld>
            <a:endParaRPr lang="en-GB"/>
          </a:p>
        </p:txBody>
      </p:sp>
    </p:spTree>
    <p:extLst>
      <p:ext uri="{BB962C8B-B14F-4D97-AF65-F5344CB8AC3E}">
        <p14:creationId xmlns:p14="http://schemas.microsoft.com/office/powerpoint/2010/main" val="119176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A2FD-2503-AA18-B755-F720938012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C9D7F-84C6-3484-A61A-53345D2E2392}"/>
              </a:ext>
            </a:extLst>
          </p:cNvPr>
          <p:cNvSpPr>
            <a:spLocks noGrp="1"/>
          </p:cNvSpPr>
          <p:nvPr>
            <p:ph type="dt" sz="half" idx="10"/>
          </p:nvPr>
        </p:nvSpPr>
        <p:spPr/>
        <p:txBody>
          <a:bodyPr/>
          <a:lstStyle/>
          <a:p>
            <a:fld id="{5AD6D59C-8CF3-49F7-BCE2-423B4F3BDCAF}" type="datetimeFigureOut">
              <a:rPr lang="en-GB" smtClean="0"/>
              <a:t>19/05/2024</a:t>
            </a:fld>
            <a:endParaRPr lang="en-GB"/>
          </a:p>
        </p:txBody>
      </p:sp>
      <p:sp>
        <p:nvSpPr>
          <p:cNvPr id="4" name="Footer Placeholder 3">
            <a:extLst>
              <a:ext uri="{FF2B5EF4-FFF2-40B4-BE49-F238E27FC236}">
                <a16:creationId xmlns:a16="http://schemas.microsoft.com/office/drawing/2014/main" id="{76D3C9CC-0733-C1EF-498C-BB6BE47C36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BF1E33-41F7-8770-3245-9AD34337E80A}"/>
              </a:ext>
            </a:extLst>
          </p:cNvPr>
          <p:cNvSpPr>
            <a:spLocks noGrp="1"/>
          </p:cNvSpPr>
          <p:nvPr>
            <p:ph type="sldNum" sz="quarter" idx="12"/>
          </p:nvPr>
        </p:nvSpPr>
        <p:spPr/>
        <p:txBody>
          <a:bodyPr/>
          <a:lstStyle/>
          <a:p>
            <a:fld id="{AB3B1E6B-249E-4FE1-B5BC-4BF807BD2AA6}" type="slidenum">
              <a:rPr lang="en-GB" smtClean="0"/>
              <a:t>‹#›</a:t>
            </a:fld>
            <a:endParaRPr lang="en-GB"/>
          </a:p>
        </p:txBody>
      </p:sp>
    </p:spTree>
    <p:extLst>
      <p:ext uri="{BB962C8B-B14F-4D97-AF65-F5344CB8AC3E}">
        <p14:creationId xmlns:p14="http://schemas.microsoft.com/office/powerpoint/2010/main" val="352249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7A62AB-EA24-8048-BB2A-8917FE004B48}"/>
              </a:ext>
            </a:extLst>
          </p:cNvPr>
          <p:cNvSpPr>
            <a:spLocks noGrp="1"/>
          </p:cNvSpPr>
          <p:nvPr>
            <p:ph type="dt" sz="half" idx="10"/>
          </p:nvPr>
        </p:nvSpPr>
        <p:spPr/>
        <p:txBody>
          <a:bodyPr/>
          <a:lstStyle/>
          <a:p>
            <a:fld id="{5AD6D59C-8CF3-49F7-BCE2-423B4F3BDCAF}" type="datetimeFigureOut">
              <a:rPr lang="en-GB" smtClean="0"/>
              <a:t>19/05/2024</a:t>
            </a:fld>
            <a:endParaRPr lang="en-GB"/>
          </a:p>
        </p:txBody>
      </p:sp>
      <p:sp>
        <p:nvSpPr>
          <p:cNvPr id="3" name="Footer Placeholder 2">
            <a:extLst>
              <a:ext uri="{FF2B5EF4-FFF2-40B4-BE49-F238E27FC236}">
                <a16:creationId xmlns:a16="http://schemas.microsoft.com/office/drawing/2014/main" id="{E12DC240-A364-B15C-972D-FF329FA63E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87A099-C02C-68AC-FE7A-54ACA5968098}"/>
              </a:ext>
            </a:extLst>
          </p:cNvPr>
          <p:cNvSpPr>
            <a:spLocks noGrp="1"/>
          </p:cNvSpPr>
          <p:nvPr>
            <p:ph type="sldNum" sz="quarter" idx="12"/>
          </p:nvPr>
        </p:nvSpPr>
        <p:spPr/>
        <p:txBody>
          <a:bodyPr/>
          <a:lstStyle/>
          <a:p>
            <a:fld id="{AB3B1E6B-249E-4FE1-B5BC-4BF807BD2AA6}" type="slidenum">
              <a:rPr lang="en-GB" smtClean="0"/>
              <a:t>‹#›</a:t>
            </a:fld>
            <a:endParaRPr lang="en-GB"/>
          </a:p>
        </p:txBody>
      </p:sp>
    </p:spTree>
    <p:extLst>
      <p:ext uri="{BB962C8B-B14F-4D97-AF65-F5344CB8AC3E}">
        <p14:creationId xmlns:p14="http://schemas.microsoft.com/office/powerpoint/2010/main" val="407304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52AB-61BD-712F-2ED5-17FF40135F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0AB4A8-9AAB-AFB9-DF4E-4D8FEC03C3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0F6D7D-ADAD-9879-8343-94CC0BE9A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8F8C5-3E36-56D3-7F89-A343DEFE4DFA}"/>
              </a:ext>
            </a:extLst>
          </p:cNvPr>
          <p:cNvSpPr>
            <a:spLocks noGrp="1"/>
          </p:cNvSpPr>
          <p:nvPr>
            <p:ph type="dt" sz="half" idx="10"/>
          </p:nvPr>
        </p:nvSpPr>
        <p:spPr/>
        <p:txBody>
          <a:bodyPr/>
          <a:lstStyle/>
          <a:p>
            <a:fld id="{5AD6D59C-8CF3-49F7-BCE2-423B4F3BDCAF}" type="datetimeFigureOut">
              <a:rPr lang="en-GB" smtClean="0"/>
              <a:t>19/05/2024</a:t>
            </a:fld>
            <a:endParaRPr lang="en-GB"/>
          </a:p>
        </p:txBody>
      </p:sp>
      <p:sp>
        <p:nvSpPr>
          <p:cNvPr id="6" name="Footer Placeholder 5">
            <a:extLst>
              <a:ext uri="{FF2B5EF4-FFF2-40B4-BE49-F238E27FC236}">
                <a16:creationId xmlns:a16="http://schemas.microsoft.com/office/drawing/2014/main" id="{FE036CE9-DCF4-99A0-D380-00623E5DE4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B5C100-EB78-D55A-0D04-F2D66319962F}"/>
              </a:ext>
            </a:extLst>
          </p:cNvPr>
          <p:cNvSpPr>
            <a:spLocks noGrp="1"/>
          </p:cNvSpPr>
          <p:nvPr>
            <p:ph type="sldNum" sz="quarter" idx="12"/>
          </p:nvPr>
        </p:nvSpPr>
        <p:spPr/>
        <p:txBody>
          <a:bodyPr/>
          <a:lstStyle/>
          <a:p>
            <a:fld id="{AB3B1E6B-249E-4FE1-B5BC-4BF807BD2AA6}" type="slidenum">
              <a:rPr lang="en-GB" smtClean="0"/>
              <a:t>‹#›</a:t>
            </a:fld>
            <a:endParaRPr lang="en-GB"/>
          </a:p>
        </p:txBody>
      </p:sp>
    </p:spTree>
    <p:extLst>
      <p:ext uri="{BB962C8B-B14F-4D97-AF65-F5344CB8AC3E}">
        <p14:creationId xmlns:p14="http://schemas.microsoft.com/office/powerpoint/2010/main" val="41742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C044-ED64-7CB3-DCC4-4F8755F33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A4DA77-10CE-AD29-741F-0EC0B7C37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672A5C-AD8C-B238-590F-669D0CAD7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BB06D9-38A3-8D02-FD9D-95AB1A52C29F}"/>
              </a:ext>
            </a:extLst>
          </p:cNvPr>
          <p:cNvSpPr>
            <a:spLocks noGrp="1"/>
          </p:cNvSpPr>
          <p:nvPr>
            <p:ph type="dt" sz="half" idx="10"/>
          </p:nvPr>
        </p:nvSpPr>
        <p:spPr/>
        <p:txBody>
          <a:bodyPr/>
          <a:lstStyle/>
          <a:p>
            <a:fld id="{5AD6D59C-8CF3-49F7-BCE2-423B4F3BDCAF}" type="datetimeFigureOut">
              <a:rPr lang="en-GB" smtClean="0"/>
              <a:t>19/05/2024</a:t>
            </a:fld>
            <a:endParaRPr lang="en-GB"/>
          </a:p>
        </p:txBody>
      </p:sp>
      <p:sp>
        <p:nvSpPr>
          <p:cNvPr id="6" name="Footer Placeholder 5">
            <a:extLst>
              <a:ext uri="{FF2B5EF4-FFF2-40B4-BE49-F238E27FC236}">
                <a16:creationId xmlns:a16="http://schemas.microsoft.com/office/drawing/2014/main" id="{CAB6DF67-EB2E-7621-DFBE-FCD7D3DFA0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B03E5A-3E5C-57B7-AFC9-E70D116973EC}"/>
              </a:ext>
            </a:extLst>
          </p:cNvPr>
          <p:cNvSpPr>
            <a:spLocks noGrp="1"/>
          </p:cNvSpPr>
          <p:nvPr>
            <p:ph type="sldNum" sz="quarter" idx="12"/>
          </p:nvPr>
        </p:nvSpPr>
        <p:spPr/>
        <p:txBody>
          <a:bodyPr/>
          <a:lstStyle/>
          <a:p>
            <a:fld id="{AB3B1E6B-249E-4FE1-B5BC-4BF807BD2AA6}" type="slidenum">
              <a:rPr lang="en-GB" smtClean="0"/>
              <a:t>‹#›</a:t>
            </a:fld>
            <a:endParaRPr lang="en-GB"/>
          </a:p>
        </p:txBody>
      </p:sp>
    </p:spTree>
    <p:extLst>
      <p:ext uri="{BB962C8B-B14F-4D97-AF65-F5344CB8AC3E}">
        <p14:creationId xmlns:p14="http://schemas.microsoft.com/office/powerpoint/2010/main" val="418553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F1177-53C8-0FA2-40A9-B9C7816FA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89C8B7-F827-D8EA-733D-CB9B358D2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7B6841-B986-56D1-208E-67F719F681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D6D59C-8CF3-49F7-BCE2-423B4F3BDCAF}" type="datetimeFigureOut">
              <a:rPr lang="en-GB" smtClean="0"/>
              <a:t>19/05/2024</a:t>
            </a:fld>
            <a:endParaRPr lang="en-GB"/>
          </a:p>
        </p:txBody>
      </p:sp>
      <p:sp>
        <p:nvSpPr>
          <p:cNvPr id="5" name="Footer Placeholder 4">
            <a:extLst>
              <a:ext uri="{FF2B5EF4-FFF2-40B4-BE49-F238E27FC236}">
                <a16:creationId xmlns:a16="http://schemas.microsoft.com/office/drawing/2014/main" id="{434DB233-AF59-B99D-8AD8-75A916981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D09CDD1-EDEA-55A3-9540-1B4229BBD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3B1E6B-249E-4FE1-B5BC-4BF807BD2AA6}" type="slidenum">
              <a:rPr lang="en-GB" smtClean="0"/>
              <a:t>‹#›</a:t>
            </a:fld>
            <a:endParaRPr lang="en-GB"/>
          </a:p>
        </p:txBody>
      </p:sp>
    </p:spTree>
    <p:extLst>
      <p:ext uri="{BB962C8B-B14F-4D97-AF65-F5344CB8AC3E}">
        <p14:creationId xmlns:p14="http://schemas.microsoft.com/office/powerpoint/2010/main" val="3165930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ro.wikipedia.org/wiki/Coccinellida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7762FB-9EFA-08A4-4790-C03D2C8B0BA7}"/>
              </a:ext>
            </a:extLst>
          </p:cNvPr>
          <p:cNvSpPr txBox="1"/>
          <p:nvPr/>
        </p:nvSpPr>
        <p:spPr>
          <a:xfrm>
            <a:off x="1477107" y="1796199"/>
            <a:ext cx="10199078" cy="830997"/>
          </a:xfrm>
          <a:prstGeom prst="rect">
            <a:avLst/>
          </a:prstGeom>
          <a:noFill/>
        </p:spPr>
        <p:txBody>
          <a:bodyPr wrap="square">
            <a:spAutoFit/>
          </a:bodyPr>
          <a:lstStyle/>
          <a:p>
            <a:pPr algn="ctr"/>
            <a:r>
              <a:rPr lang="en-GB" sz="2400" b="1" i="1" dirty="0">
                <a:solidFill>
                  <a:srgbClr val="1D2228"/>
                </a:solidFill>
                <a:effectLst/>
                <a:highlight>
                  <a:srgbClr val="FFFFFF"/>
                </a:highlight>
                <a:latin typeface="Helvetica Neue"/>
              </a:rPr>
              <a:t>CONTRIBUTIONS TO THE STUDY OF THE DIVERSITY OF EDAFIC BEETLE POPULATIONS IN SUB ARINI PARK IN SIBIU, ROMANIA</a:t>
            </a:r>
            <a:endParaRPr lang="en-GB" sz="2400" b="1" i="1" dirty="0"/>
          </a:p>
        </p:txBody>
      </p:sp>
      <p:sp>
        <p:nvSpPr>
          <p:cNvPr id="7" name="TextBox 6">
            <a:extLst>
              <a:ext uri="{FF2B5EF4-FFF2-40B4-BE49-F238E27FC236}">
                <a16:creationId xmlns:a16="http://schemas.microsoft.com/office/drawing/2014/main" id="{27B03822-E0AA-DAD7-770E-9F917490DC0F}"/>
              </a:ext>
            </a:extLst>
          </p:cNvPr>
          <p:cNvSpPr txBox="1"/>
          <p:nvPr/>
        </p:nvSpPr>
        <p:spPr>
          <a:xfrm>
            <a:off x="2124223" y="413211"/>
            <a:ext cx="8342140" cy="461665"/>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UNIVERSITATEA "LUCIAN BLAGA" DIN SIBIU</a:t>
            </a:r>
          </a:p>
        </p:txBody>
      </p:sp>
      <p:sp>
        <p:nvSpPr>
          <p:cNvPr id="9" name="TextBox 8">
            <a:extLst>
              <a:ext uri="{FF2B5EF4-FFF2-40B4-BE49-F238E27FC236}">
                <a16:creationId xmlns:a16="http://schemas.microsoft.com/office/drawing/2014/main" id="{74831FB4-047D-5EAA-A501-43D237FF7D51}"/>
              </a:ext>
            </a:extLst>
          </p:cNvPr>
          <p:cNvSpPr txBox="1"/>
          <p:nvPr/>
        </p:nvSpPr>
        <p:spPr>
          <a:xfrm>
            <a:off x="1899138" y="3102318"/>
            <a:ext cx="8820444" cy="646331"/>
          </a:xfrm>
          <a:prstGeom prst="rect">
            <a:avLst/>
          </a:prstGeom>
          <a:noFill/>
        </p:spPr>
        <p:txBody>
          <a:bodyPr wrap="square">
            <a:spAutoFit/>
          </a:bodyPr>
          <a:lstStyle/>
          <a:p>
            <a:pPr algn="ctr"/>
            <a:r>
              <a:rPr lang="en-GB" sz="1800" b="0" i="1" dirty="0">
                <a:effectLst/>
                <a:highlight>
                  <a:srgbClr val="FFFFFF"/>
                </a:highlight>
                <a:latin typeface="Helvetica Neue"/>
              </a:rPr>
              <a:t>This work was supported by the LEARN.INC 2021-1-RO01-KA220-HED-000031136 project</a:t>
            </a:r>
            <a:endParaRPr lang="en-GB" dirty="0"/>
          </a:p>
        </p:txBody>
      </p:sp>
      <p:sp>
        <p:nvSpPr>
          <p:cNvPr id="11" name="TextBox 10">
            <a:extLst>
              <a:ext uri="{FF2B5EF4-FFF2-40B4-BE49-F238E27FC236}">
                <a16:creationId xmlns:a16="http://schemas.microsoft.com/office/drawing/2014/main" id="{38A95566-19A6-1492-19C3-37F6BF68F7E9}"/>
              </a:ext>
            </a:extLst>
          </p:cNvPr>
          <p:cNvSpPr txBox="1"/>
          <p:nvPr/>
        </p:nvSpPr>
        <p:spPr>
          <a:xfrm>
            <a:off x="1477106" y="4010184"/>
            <a:ext cx="10058401" cy="2308324"/>
          </a:xfrm>
          <a:prstGeom prst="rect">
            <a:avLst/>
          </a:prstGeom>
          <a:noFill/>
        </p:spPr>
        <p:txBody>
          <a:bodyPr wrap="square">
            <a:spAutoFit/>
          </a:bodyPr>
          <a:lstStyle/>
          <a:p>
            <a:pPr algn="l"/>
            <a:r>
              <a:rPr lang="en-US" sz="1800" b="1" dirty="0">
                <a:latin typeface="Times New Roman" panose="02020603050405020304" pitchFamily="18" charset="0"/>
                <a:cs typeface="Times New Roman" panose="02020603050405020304" pitchFamily="18" charset="0"/>
              </a:rPr>
              <a:t>COORDONATOR:</a:t>
            </a:r>
          </a:p>
          <a:p>
            <a:pPr algn="l"/>
            <a:r>
              <a:rPr lang="en-US" sz="1800" b="1" dirty="0">
                <a:latin typeface="Times New Roman" panose="02020603050405020304" pitchFamily="18" charset="0"/>
                <a:cs typeface="Times New Roman" panose="02020603050405020304" pitchFamily="18" charset="0"/>
              </a:rPr>
              <a:t>Ș. L. dr. biol. CRISTINA MOISE</a:t>
            </a:r>
          </a:p>
          <a:p>
            <a:endParaRPr lang="en-US" sz="1800" b="1" dirty="0">
              <a:latin typeface="Times New Roman" panose="02020603050405020304" pitchFamily="18" charset="0"/>
              <a:cs typeface="Times New Roman" panose="02020603050405020304" pitchFamily="18" charset="0"/>
            </a:endParaRPr>
          </a:p>
          <a:p>
            <a:pPr algn="r"/>
            <a:r>
              <a:rPr lang="en-US" sz="1800" b="1" dirty="0" err="1">
                <a:latin typeface="Times New Roman" panose="02020603050405020304" pitchFamily="18" charset="0"/>
                <a:cs typeface="Times New Roman" panose="02020603050405020304" pitchFamily="18" charset="0"/>
              </a:rPr>
              <a:t>Masteranda</a:t>
            </a:r>
            <a:r>
              <a:rPr lang="en-US" sz="1800" b="1" dirty="0">
                <a:latin typeface="Times New Roman" panose="02020603050405020304" pitchFamily="18" charset="0"/>
                <a:cs typeface="Times New Roman" panose="02020603050405020304" pitchFamily="18" charset="0"/>
              </a:rPr>
              <a:t>:</a:t>
            </a:r>
          </a:p>
          <a:p>
            <a:pPr algn="r"/>
            <a:r>
              <a:rPr lang="en-US" sz="1800" b="1" dirty="0" err="1">
                <a:latin typeface="Times New Roman" panose="02020603050405020304" pitchFamily="18" charset="0"/>
                <a:cs typeface="Times New Roman" panose="02020603050405020304" pitchFamily="18" charset="0"/>
              </a:rPr>
              <a:t>Cosmina</a:t>
            </a:r>
            <a:r>
              <a:rPr lang="en-US" sz="1800" b="1" dirty="0">
                <a:latin typeface="Times New Roman" panose="02020603050405020304" pitchFamily="18" charset="0"/>
                <a:cs typeface="Times New Roman" panose="02020603050405020304" pitchFamily="18" charset="0"/>
              </a:rPr>
              <a:t> CAIBAR, </a:t>
            </a:r>
            <a:r>
              <a:rPr lang="en-US" sz="1800" b="1" dirty="0" err="1">
                <a:latin typeface="Times New Roman" panose="02020603050405020304" pitchFamily="18" charset="0"/>
                <a:cs typeface="Times New Roman" panose="02020603050405020304" pitchFamily="18" charset="0"/>
              </a:rPr>
              <a:t>anul</a:t>
            </a:r>
            <a:r>
              <a:rPr lang="en-US" sz="1800" b="1" dirty="0">
                <a:latin typeface="Times New Roman" panose="02020603050405020304" pitchFamily="18" charset="0"/>
                <a:cs typeface="Times New Roman" panose="02020603050405020304" pitchFamily="18" charset="0"/>
              </a:rPr>
              <a:t> I MDDZR</a:t>
            </a:r>
          </a:p>
          <a:p>
            <a:pPr algn="r"/>
            <a:r>
              <a:rPr lang="en-US" sz="1800" b="1" dirty="0" err="1">
                <a:latin typeface="Times New Roman" panose="02020603050405020304" pitchFamily="18" charset="0"/>
                <a:cs typeface="Times New Roman" panose="02020603050405020304" pitchFamily="18" charset="0"/>
              </a:rPr>
              <a:t>Studenta</a:t>
            </a:r>
            <a:r>
              <a:rPr lang="en-US" sz="1800" b="1" dirty="0">
                <a:latin typeface="Times New Roman" panose="02020603050405020304" pitchFamily="18" charset="0"/>
                <a:cs typeface="Times New Roman" panose="02020603050405020304" pitchFamily="18" charset="0"/>
              </a:rPr>
              <a:t>:</a:t>
            </a:r>
          </a:p>
          <a:p>
            <a:pPr algn="r"/>
            <a:r>
              <a:rPr lang="en-US" sz="1800" b="1" dirty="0" err="1">
                <a:latin typeface="Times New Roman" panose="02020603050405020304" pitchFamily="18" charset="0"/>
                <a:cs typeface="Times New Roman" panose="02020603050405020304" pitchFamily="18" charset="0"/>
              </a:rPr>
              <a:t>Banea</a:t>
            </a:r>
            <a:r>
              <a:rPr lang="en-US" sz="1800" b="1" dirty="0">
                <a:latin typeface="Times New Roman" panose="02020603050405020304" pitchFamily="18" charset="0"/>
                <a:cs typeface="Times New Roman" panose="02020603050405020304" pitchFamily="18" charset="0"/>
              </a:rPr>
              <a:t> Nicoleta, </a:t>
            </a:r>
            <a:r>
              <a:rPr lang="en-US" sz="1800" b="1" dirty="0" err="1">
                <a:latin typeface="Times New Roman" panose="02020603050405020304" pitchFamily="18" charset="0"/>
                <a:cs typeface="Times New Roman" panose="02020603050405020304" pitchFamily="18" charset="0"/>
              </a:rPr>
              <a:t>anul</a:t>
            </a:r>
            <a:r>
              <a:rPr lang="en-US" sz="1800" b="1" dirty="0">
                <a:latin typeface="Times New Roman" panose="02020603050405020304" pitchFamily="18" charset="0"/>
                <a:cs typeface="Times New Roman" panose="02020603050405020304" pitchFamily="18" charset="0"/>
              </a:rPr>
              <a:t> IV IPMA</a:t>
            </a:r>
          </a:p>
          <a:p>
            <a:pPr algn="r"/>
            <a:endParaRPr lang="en-US" sz="18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A30B60F-ED3A-265F-86A7-1C4A617AC6F9}"/>
              </a:ext>
            </a:extLst>
          </p:cNvPr>
          <p:cNvSpPr txBox="1"/>
          <p:nvPr/>
        </p:nvSpPr>
        <p:spPr>
          <a:xfrm>
            <a:off x="2502290" y="6075457"/>
            <a:ext cx="8470510" cy="369332"/>
          </a:xfrm>
          <a:prstGeom prst="rect">
            <a:avLst/>
          </a:prstGeom>
          <a:noFill/>
        </p:spPr>
        <p:txBody>
          <a:bodyPr wrap="square">
            <a:spAutoFit/>
          </a:bodyPr>
          <a:lstStyle/>
          <a:p>
            <a:r>
              <a:rPr lang="en-GB" sz="1800" b="1" i="0" dirty="0">
                <a:solidFill>
                  <a:srgbClr val="002060"/>
                </a:solidFill>
                <a:effectLst/>
                <a:highlight>
                  <a:srgbClr val="FFFFFF"/>
                </a:highlight>
                <a:latin typeface="Helvetica Neue"/>
              </a:rPr>
              <a:t>XGEN 2024 - International Conference of Scientific Communications</a:t>
            </a:r>
            <a:endParaRPr lang="en-US" sz="1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51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Arc 29">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C203B0A-01F4-7AB6-14E8-7CAC2E98C05D}"/>
              </a:ext>
            </a:extLst>
          </p:cNvPr>
          <p:cNvSpPr>
            <a:spLocks noGrp="1"/>
          </p:cNvSpPr>
          <p:nvPr>
            <p:ph idx="1"/>
          </p:nvPr>
        </p:nvSpPr>
        <p:spPr>
          <a:xfrm>
            <a:off x="838201" y="858129"/>
            <a:ext cx="5013959" cy="5318834"/>
          </a:xfrm>
        </p:spPr>
        <p:txBody>
          <a:bodyPr>
            <a:normAutofit/>
          </a:bodyPr>
          <a:lstStyle/>
          <a:p>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o-RO" sz="2400" kern="100" dirty="0">
                <a:effectLst/>
                <a:latin typeface="Times New Roman" panose="02020603050405020304" pitchFamily="18" charset="0"/>
                <a:ea typeface="Calibri" panose="020F0502020204030204" pitchFamily="34" charset="0"/>
                <a:cs typeface="Times New Roman" panose="02020603050405020304" pitchFamily="18" charset="0"/>
              </a:rPr>
              <a:t>In anul 2023 in urma monitorizarii si inventarierii speciilor de coleoptere au fost semnalate opt familii: </a:t>
            </a:r>
            <a:r>
              <a:rPr lang="ro-RO" sz="2400" kern="0" dirty="0">
                <a:effectLst/>
                <a:latin typeface="Times New Roman" panose="02020603050405020304" pitchFamily="18" charset="0"/>
                <a:ea typeface="Calibri" panose="020F0502020204030204" pitchFamily="34" charset="0"/>
                <a:cs typeface="Times New Roman" panose="02020603050405020304" pitchFamily="18" charset="0"/>
              </a:rPr>
              <a:t>Carabidae (50%), Coccinelidae (15.38%), Staphylinidae (11.53%), Lucanidae (7.69), Silphidae (3.85%), Scarabaeidae (3.85%), Sphindidae (3.85), Cerambycidae (3.85) din care au fost identificate 26 de specii de coleoptere. Cele mai multe specii si exemplare colectate apartin familiei Carabidae.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graphicFrame>
        <p:nvGraphicFramePr>
          <p:cNvPr id="4" name="Chart 3">
            <a:extLst>
              <a:ext uri="{FF2B5EF4-FFF2-40B4-BE49-F238E27FC236}">
                <a16:creationId xmlns:a16="http://schemas.microsoft.com/office/drawing/2014/main" id="{8B938EC9-FBFC-33D3-D25E-0C85034D0F5E}"/>
              </a:ext>
            </a:extLst>
          </p:cNvPr>
          <p:cNvGraphicFramePr>
            <a:graphicFrameLocks/>
          </p:cNvGraphicFramePr>
          <p:nvPr>
            <p:extLst>
              <p:ext uri="{D42A27DB-BD31-4B8C-83A1-F6EECF244321}">
                <p14:modId xmlns:p14="http://schemas.microsoft.com/office/powerpoint/2010/main" val="3718080817"/>
              </p:ext>
            </p:extLst>
          </p:nvPr>
        </p:nvGraphicFramePr>
        <p:xfrm>
          <a:off x="6859417" y="528406"/>
          <a:ext cx="4777381" cy="56437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259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reeform: Shape 6">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E309BDC-82D8-F217-8633-3EB84832AE8E}"/>
              </a:ext>
            </a:extLst>
          </p:cNvPr>
          <p:cNvSpPr>
            <a:spLocks noGrp="1"/>
          </p:cNvSpPr>
          <p:nvPr>
            <p:ph idx="1"/>
          </p:nvPr>
        </p:nvSpPr>
        <p:spPr>
          <a:xfrm>
            <a:off x="838200" y="886265"/>
            <a:ext cx="5393361" cy="5290698"/>
          </a:xfrm>
        </p:spPr>
        <p:txBody>
          <a:bodyPr>
            <a:normAutofit fontScale="92500" lnSpcReduction="10000"/>
          </a:bodyPr>
          <a:lstStyle/>
          <a:p>
            <a:pPr algn="just"/>
            <a:r>
              <a:rPr lang="ro-RO" kern="100" dirty="0">
                <a:effectLst/>
                <a:latin typeface="Times New Roman" panose="02020603050405020304" pitchFamily="18" charset="0"/>
                <a:ea typeface="Calibri" panose="020F0502020204030204" pitchFamily="34" charset="0"/>
                <a:cs typeface="Times New Roman" panose="02020603050405020304" pitchFamily="18" charset="0"/>
              </a:rPr>
              <a:t>In anul 2023 din cadrul Familiei </a:t>
            </a:r>
            <a:r>
              <a:rPr lang="ro-RO" b="1" kern="100" dirty="0">
                <a:effectLst/>
                <a:latin typeface="Times New Roman" panose="02020603050405020304" pitchFamily="18" charset="0"/>
                <a:ea typeface="Calibri" panose="020F0502020204030204" pitchFamily="34" charset="0"/>
                <a:cs typeface="Times New Roman" panose="02020603050405020304" pitchFamily="18" charset="0"/>
              </a:rPr>
              <a:t>Carabidae</a:t>
            </a:r>
            <a:r>
              <a:rPr lang="ro-RO" kern="100" dirty="0">
                <a:effectLst/>
                <a:latin typeface="Times New Roman" panose="02020603050405020304" pitchFamily="18" charset="0"/>
                <a:ea typeface="Calibri" panose="020F0502020204030204" pitchFamily="34" charset="0"/>
                <a:cs typeface="Times New Roman" panose="02020603050405020304" pitchFamily="18" charset="0"/>
              </a:rPr>
              <a:t> au fost identificate 13 specii: </a:t>
            </a:r>
            <a:r>
              <a:rPr lang="ro-RO" i="1" kern="0" dirty="0">
                <a:effectLst/>
                <a:latin typeface="Times New Roman" panose="02020603050405020304" pitchFamily="18" charset="0"/>
                <a:ea typeface="Calibri" panose="020F0502020204030204" pitchFamily="34" charset="0"/>
                <a:cs typeface="Times New Roman" panose="02020603050405020304" pitchFamily="18" charset="0"/>
              </a:rPr>
              <a:t>Benbidion illigeri</a:t>
            </a:r>
            <a:r>
              <a:rPr lang="ro-RO"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100" dirty="0">
                <a:effectLst/>
                <a:latin typeface="Times New Roman" panose="02020603050405020304" pitchFamily="18" charset="0"/>
                <a:ea typeface="Calibri" panose="020F0502020204030204" pitchFamily="34" charset="0"/>
                <a:cs typeface="Times New Roman" panose="02020603050405020304" pitchFamily="18" charset="0"/>
              </a:rPr>
              <a:t>Bradycellus ruficolli</a:t>
            </a:r>
            <a:r>
              <a:rPr lang="ro-RO"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100" dirty="0">
                <a:effectLst/>
                <a:latin typeface="Times New Roman" panose="02020603050405020304" pitchFamily="18" charset="0"/>
                <a:ea typeface="Calibri" panose="020F0502020204030204" pitchFamily="34" charset="0"/>
                <a:cs typeface="Times New Roman" panose="02020603050405020304" pitchFamily="18" charset="0"/>
              </a:rPr>
              <a:t>Carabus violaceus</a:t>
            </a:r>
            <a:r>
              <a:rPr lang="ro-RO"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0" dirty="0">
                <a:effectLst/>
                <a:latin typeface="Times New Roman" panose="02020603050405020304" pitchFamily="18" charset="0"/>
                <a:ea typeface="Calibri" panose="020F0502020204030204" pitchFamily="34" charset="0"/>
                <a:cs typeface="Times New Roman" panose="02020603050405020304" pitchFamily="18" charset="0"/>
              </a:rPr>
              <a:t>Carabus (Procustes) coriaceus</a:t>
            </a:r>
            <a:r>
              <a:rPr lang="ro-RO"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0" dirty="0">
                <a:effectLst/>
                <a:latin typeface="Times New Roman" panose="02020603050405020304" pitchFamily="18" charset="0"/>
                <a:ea typeface="Calibri" panose="020F0502020204030204" pitchFamily="34" charset="0"/>
                <a:cs typeface="Times New Roman" panose="02020603050405020304" pitchFamily="18" charset="0"/>
              </a:rPr>
              <a:t>Harpalus aeneus</a:t>
            </a:r>
            <a:r>
              <a:rPr lang="ro-RO"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0" dirty="0">
                <a:effectLst/>
                <a:latin typeface="Times New Roman" panose="02020603050405020304" pitchFamily="18" charset="0"/>
                <a:ea typeface="Calibri" panose="020F0502020204030204" pitchFamily="34" charset="0"/>
                <a:cs typeface="Times New Roman" panose="02020603050405020304" pitchFamily="18" charset="0"/>
              </a:rPr>
              <a:t>Harpalus rubripes</a:t>
            </a:r>
            <a:r>
              <a:rPr lang="ro-RO"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0" dirty="0">
                <a:effectLst/>
                <a:latin typeface="Times New Roman" panose="02020603050405020304" pitchFamily="18" charset="0"/>
                <a:ea typeface="Calibri" panose="020F0502020204030204" pitchFamily="34" charset="0"/>
                <a:cs typeface="Times New Roman" panose="02020603050405020304" pitchFamily="18" charset="0"/>
              </a:rPr>
              <a:t>Harpalus rufipes</a:t>
            </a:r>
            <a:r>
              <a:rPr lang="ro-RO"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0" dirty="0">
                <a:effectLst/>
                <a:latin typeface="Times New Roman" panose="02020603050405020304" pitchFamily="18" charset="0"/>
                <a:ea typeface="Calibri" panose="020F0502020204030204" pitchFamily="34" charset="0"/>
                <a:cs typeface="Times New Roman" panose="02020603050405020304" pitchFamily="18" charset="0"/>
              </a:rPr>
              <a:t>Lebia chlorocephala</a:t>
            </a:r>
            <a:r>
              <a:rPr lang="ro-RO"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0" dirty="0">
                <a:effectLst/>
                <a:latin typeface="Times New Roman" panose="02020603050405020304" pitchFamily="18" charset="0"/>
                <a:ea typeface="Calibri" panose="020F0502020204030204" pitchFamily="34" charset="0"/>
                <a:cs typeface="Times New Roman" panose="02020603050405020304" pitchFamily="18" charset="0"/>
              </a:rPr>
              <a:t>Leistus ferrugineus</a:t>
            </a:r>
            <a:r>
              <a:rPr lang="ro-RO"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100" dirty="0">
                <a:effectLst/>
                <a:latin typeface="Times New Roman" panose="02020603050405020304" pitchFamily="18" charset="0"/>
                <a:ea typeface="Calibri" panose="020F0502020204030204" pitchFamily="34" charset="0"/>
                <a:cs typeface="Times New Roman" panose="02020603050405020304" pitchFamily="18" charset="0"/>
              </a:rPr>
              <a:t>Nebria picicornis</a:t>
            </a:r>
            <a:r>
              <a:rPr lang="ro-RO"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100" dirty="0">
                <a:effectLst/>
                <a:latin typeface="Times New Roman" panose="02020603050405020304" pitchFamily="18" charset="0"/>
                <a:ea typeface="Calibri" panose="020F0502020204030204" pitchFamily="34" charset="0"/>
                <a:cs typeface="Times New Roman" panose="02020603050405020304" pitchFamily="18" charset="0"/>
              </a:rPr>
              <a:t>Pterostichus oblongopunctatus</a:t>
            </a:r>
            <a:r>
              <a:rPr lang="ro-RO"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0" dirty="0">
                <a:effectLst/>
                <a:latin typeface="Times New Roman" panose="02020603050405020304" pitchFamily="18" charset="0"/>
                <a:ea typeface="Calibri" panose="020F0502020204030204" pitchFamily="34" charset="0"/>
                <a:cs typeface="Times New Roman" panose="02020603050405020304" pitchFamily="18" charset="0"/>
              </a:rPr>
              <a:t>Pterostichus niger</a:t>
            </a:r>
            <a:r>
              <a:rPr lang="ro-RO"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i="1" kern="0" dirty="0">
                <a:effectLst/>
                <a:latin typeface="Times New Roman" panose="02020603050405020304" pitchFamily="18" charset="0"/>
                <a:ea typeface="Calibri" panose="020F0502020204030204" pitchFamily="34" charset="0"/>
                <a:cs typeface="Times New Roman" panose="02020603050405020304" pitchFamily="18" charset="0"/>
              </a:rPr>
              <a:t>Pterostichus madidus</a:t>
            </a:r>
            <a:r>
              <a:rPr lang="ro-RO" kern="100" dirty="0">
                <a:effectLst/>
                <a:latin typeface="Times New Roman" panose="02020603050405020304" pitchFamily="18" charset="0"/>
                <a:ea typeface="Calibri" panose="020F0502020204030204" pitchFamily="34" charset="0"/>
                <a:cs typeface="Times New Roman" panose="02020603050405020304" pitchFamily="18" charset="0"/>
              </a:rPr>
              <a:t>. Total speciilor de coleoptere a fost de 2030 exemplare iar dominanta speciilor este prezentata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graficul</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jos</a:t>
            </a:r>
            <a:r>
              <a:rPr lang="ro-RO"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200" dirty="0"/>
          </a:p>
        </p:txBody>
      </p:sp>
      <p:sp>
        <p:nvSpPr>
          <p:cNvPr id="8" name="Oval 7">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4" name="Chart 3">
            <a:extLst>
              <a:ext uri="{FF2B5EF4-FFF2-40B4-BE49-F238E27FC236}">
                <a16:creationId xmlns:a16="http://schemas.microsoft.com/office/drawing/2014/main" id="{8123F246-E14A-0F1A-9B4D-5FE071EE0538}"/>
              </a:ext>
            </a:extLst>
          </p:cNvPr>
          <p:cNvGraphicFramePr>
            <a:graphicFrameLocks/>
          </p:cNvGraphicFramePr>
          <p:nvPr>
            <p:extLst>
              <p:ext uri="{D42A27DB-BD31-4B8C-83A1-F6EECF244321}">
                <p14:modId xmlns:p14="http://schemas.microsoft.com/office/powerpoint/2010/main" val="3017326041"/>
              </p:ext>
            </p:extLst>
          </p:nvPr>
        </p:nvGraphicFramePr>
        <p:xfrm>
          <a:off x="7717122" y="1176557"/>
          <a:ext cx="3951113" cy="3860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237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787A49F5-9302-53D3-10C0-C8AC41808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07" b="13925"/>
          <a:stretch/>
        </p:blipFill>
        <p:spPr bwMode="auto">
          <a:xfrm>
            <a:off x="279143" y="299508"/>
            <a:ext cx="5221625" cy="30103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5E252DC-82C8-FDFF-98EF-6E0CD13579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70" b="11959"/>
          <a:stretch/>
        </p:blipFill>
        <p:spPr bwMode="auto">
          <a:xfrm>
            <a:off x="279143" y="3548095"/>
            <a:ext cx="5221625" cy="30103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9A9DD34-E9B9-D1C9-8698-A002B59A6B68}"/>
              </a:ext>
            </a:extLst>
          </p:cNvPr>
          <p:cNvSpPr>
            <a:spLocks noGrp="1"/>
          </p:cNvSpPr>
          <p:nvPr>
            <p:ph idx="1"/>
          </p:nvPr>
        </p:nvSpPr>
        <p:spPr>
          <a:xfrm>
            <a:off x="6246056" y="956604"/>
            <a:ext cx="5060963" cy="5399746"/>
          </a:xfrm>
        </p:spPr>
        <p:txBody>
          <a:bodyPr anchor="t">
            <a:normAutofit lnSpcReduction="10000"/>
          </a:bodyPr>
          <a:lstStyle/>
          <a:p>
            <a:pPr indent="457200">
              <a:spcAft>
                <a:spcPts val="800"/>
              </a:spcAft>
            </a:pPr>
            <a:r>
              <a:rPr lang="ro-RO" sz="16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Specii dominante și codominante colectate din Parcul Sub Arinia au fost: </a:t>
            </a:r>
            <a:r>
              <a:rPr lang="ro-RO" sz="16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Carabus violaceus</a:t>
            </a:r>
            <a:r>
              <a:rPr lang="ro-RO" sz="16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este o specie prădătoare de talie mare, dominantă în zonele umbroase cu vegetație arbustivă din aprilie până în noiembrie, </a:t>
            </a:r>
            <a:r>
              <a:rPr lang="ro-RO" sz="16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Pterostichus (Bothriopterus) oblongopunctatus</a:t>
            </a:r>
            <a:r>
              <a:rPr lang="ro-RO" sz="16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specie prădătoare, codominantă cu </a:t>
            </a:r>
            <a:r>
              <a:rPr lang="ro-RO" sz="16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Carabus violaceus</a:t>
            </a:r>
            <a:r>
              <a:rPr lang="ro-RO" sz="16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în sezonul estival, frecventă în habitatele forestiere si </a:t>
            </a:r>
            <a:r>
              <a:rPr lang="ro-RO" sz="16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Pterostichus niger</a:t>
            </a:r>
            <a:r>
              <a:rPr lang="ro-RO" sz="16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specie prădătoare, dominantă în parc, se hrănește cu oligochete, moluște și larve de insecte. </a:t>
            </a:r>
            <a:endParaRPr lang="en-GB" sz="16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spcAft>
                <a:spcPts val="800"/>
              </a:spcAft>
            </a:pPr>
            <a:r>
              <a:rPr lang="ro-RO" sz="16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Specii importante de descompunători semnalate </a:t>
            </a:r>
            <a:r>
              <a:rPr lang="ro-RO" sz="16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Silpha (Phosphuga) atrata</a:t>
            </a:r>
            <a:r>
              <a:rPr lang="ro-RO" sz="16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necrofag, prezent în parc din iunie până în septembrie, descompune cadavre de păsări și mamifere, contribuind la echilibrul organo-mineral al solului.</a:t>
            </a:r>
            <a:r>
              <a:rPr lang="ro-RO" sz="16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Silpha atrata</a:t>
            </a:r>
            <a:r>
              <a:rPr lang="ro-RO" sz="16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care este o specie descompunătoare, au fost găsite în zonele II, III și V, în special în interiorul parcului, printre arborii precum </a:t>
            </a:r>
            <a:r>
              <a:rPr lang="ro-RO" sz="16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Populus nigra, Morus alba, Clematis vitalba, Cerasium avium, Pirus sativa, Crataegus monogyna, Platanus acerifolia și Acer platanoides</a:t>
            </a:r>
            <a:r>
              <a:rPr lang="ro-RO" sz="16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Aceste specii au fost capturate utilizând capcane așezate în apropiere de </a:t>
            </a:r>
            <a:r>
              <a:rPr lang="ro-RO" sz="16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Salix alba, Cerasum avium, Prunus spinosa, Platanus acerifolia, Quercus robur </a:t>
            </a:r>
            <a:r>
              <a:rPr lang="ro-RO" sz="16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ro-RO" sz="16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Scirpus sp</a:t>
            </a:r>
            <a:r>
              <a:rPr lang="ro-RO" sz="16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16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solidFill>
                <a:schemeClr val="tx1">
                  <a:alpha val="80000"/>
                </a:schemeClr>
              </a:solidFill>
            </a:endParaRPr>
          </a:p>
        </p:txBody>
      </p:sp>
      <p:cxnSp>
        <p:nvCxnSpPr>
          <p:cNvPr id="2068" name="Straight Connector 206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F89D30E-0738-FD9A-50C3-8F9154F93140}"/>
              </a:ext>
            </a:extLst>
          </p:cNvPr>
          <p:cNvSpPr txBox="1"/>
          <p:nvPr/>
        </p:nvSpPr>
        <p:spPr>
          <a:xfrm>
            <a:off x="1994095" y="6523580"/>
            <a:ext cx="6098344" cy="369332"/>
          </a:xfrm>
          <a:prstGeom prst="rect">
            <a:avLst/>
          </a:prstGeom>
          <a:noFill/>
        </p:spPr>
        <p:txBody>
          <a:bodyPr wrap="square">
            <a:spAutoFit/>
          </a:bodyPr>
          <a:lstStyle/>
          <a:p>
            <a:r>
              <a:rPr lang="ro-RO" sz="1800" b="1"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Carabus violaceus</a:t>
            </a:r>
            <a:endParaRPr lang="en-GB" b="1" dirty="0"/>
          </a:p>
        </p:txBody>
      </p:sp>
      <p:sp>
        <p:nvSpPr>
          <p:cNvPr id="7" name="TextBox 6">
            <a:extLst>
              <a:ext uri="{FF2B5EF4-FFF2-40B4-BE49-F238E27FC236}">
                <a16:creationId xmlns:a16="http://schemas.microsoft.com/office/drawing/2014/main" id="{3A615B37-B091-801C-5D00-5ADA7C436798}"/>
              </a:ext>
            </a:extLst>
          </p:cNvPr>
          <p:cNvSpPr txBox="1"/>
          <p:nvPr/>
        </p:nvSpPr>
        <p:spPr>
          <a:xfrm>
            <a:off x="837831" y="3220142"/>
            <a:ext cx="6098344" cy="369332"/>
          </a:xfrm>
          <a:prstGeom prst="rect">
            <a:avLst/>
          </a:prstGeom>
          <a:noFill/>
        </p:spPr>
        <p:txBody>
          <a:bodyPr wrap="square">
            <a:spAutoFit/>
          </a:bodyPr>
          <a:lstStyle/>
          <a:p>
            <a:r>
              <a:rPr lang="ro-RO" sz="1800" b="1"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Pterostichus (Bothriopterus) oblongopunctatus</a:t>
            </a:r>
            <a:r>
              <a:rPr lang="ro-RO" sz="1800" b="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b="1" dirty="0"/>
          </a:p>
        </p:txBody>
      </p:sp>
    </p:spTree>
    <p:extLst>
      <p:ext uri="{BB962C8B-B14F-4D97-AF65-F5344CB8AC3E}">
        <p14:creationId xmlns:p14="http://schemas.microsoft.com/office/powerpoint/2010/main" val="521780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ug on a white paper&#10;&#10;Description automatically generated">
            <a:extLst>
              <a:ext uri="{FF2B5EF4-FFF2-40B4-BE49-F238E27FC236}">
                <a16:creationId xmlns:a16="http://schemas.microsoft.com/office/drawing/2014/main" id="{EFEDA071-14DA-3DED-943C-7AA998C8C6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801" r="-2" b="27959"/>
          <a:stretch/>
        </p:blipFill>
        <p:spPr bwMode="auto">
          <a:xfrm>
            <a:off x="524303" y="3689436"/>
            <a:ext cx="4976465" cy="2869056"/>
          </a:xfrm>
          <a:prstGeom prst="rect">
            <a:avLst/>
          </a:prstGeom>
          <a:noFill/>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ED2A4D9C-F90C-1D17-5598-50CA5956F978}"/>
              </a:ext>
            </a:extLst>
          </p:cNvPr>
          <p:cNvSpPr>
            <a:spLocks noGrp="1"/>
          </p:cNvSpPr>
          <p:nvPr>
            <p:ph idx="1"/>
          </p:nvPr>
        </p:nvSpPr>
        <p:spPr>
          <a:xfrm>
            <a:off x="6096001" y="675250"/>
            <a:ext cx="4731304" cy="5681100"/>
          </a:xfrm>
        </p:spPr>
        <p:txBody>
          <a:bodyPr anchor="t">
            <a:normAutofit fontScale="70000" lnSpcReduction="20000"/>
          </a:bodyPr>
          <a:lstStyle/>
          <a:p>
            <a:pPr indent="457200" algn="just">
              <a:spcAft>
                <a:spcPts val="800"/>
              </a:spcAft>
            </a:pPr>
            <a:r>
              <a:rPr lang="ro-RO" sz="24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Speciile entomofage au fost reprezentate de familia Coccinelidae fiind semnalate urmatoarele: </a:t>
            </a:r>
            <a:r>
              <a:rPr lang="ro-RO" sz="2400" i="1" kern="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Coccinella septempunctata, </a:t>
            </a:r>
            <a:r>
              <a:rPr lang="ro-RO" sz="24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Harmonia axyridis, </a:t>
            </a:r>
            <a:r>
              <a:rPr lang="ro-RO" sz="2400" i="1" kern="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Stethorus punctillum. </a:t>
            </a:r>
            <a:r>
              <a:rPr lang="ro-RO" sz="2400" kern="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Prezenta</a:t>
            </a:r>
            <a:r>
              <a:rPr lang="ro-RO" sz="2400" i="1" kern="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2400" kern="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acestor specii zoofage este legata de sursa de hrana reprezentata de afidele care se gasesc pe arbustii </a:t>
            </a:r>
            <a:r>
              <a:rPr lang="ro-RO" sz="2400" i="1" kern="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Sambucus</a:t>
            </a:r>
            <a:r>
              <a:rPr lang="ro-RO" sz="2400" kern="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2400" i="1" kern="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nigra</a:t>
            </a:r>
            <a:r>
              <a:rPr lang="ro-RO" sz="2400" kern="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din interiorul Parcului Sub Arini dar si alte specii de plante de talie joasa sau arbori. </a:t>
            </a:r>
            <a:endParaRPr lang="en-GB" sz="2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800"/>
              </a:spcAft>
            </a:pPr>
            <a:r>
              <a:rPr lang="ro-RO" sz="24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Dintre speciile ocrotite conform Directivei Habitate 92/43/CEE, </a:t>
            </a:r>
            <a:r>
              <a:rPr lang="ro-RO" sz="24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Cerambyx cerdo</a:t>
            </a:r>
            <a:r>
              <a:rPr lang="ro-RO" sz="24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specie europeană, prezentă în păduri naturale, seminaturale și parcuri urbane cu stejari bătrâni, se dezvoltă în 3-5 ani pe specii de </a:t>
            </a:r>
            <a:r>
              <a:rPr lang="ro-RO" sz="24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Quercus sp</a:t>
            </a:r>
            <a:r>
              <a:rPr lang="ro-RO" sz="24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în lemnul mort al arborilor vii. Ca si masuri de conservare a acestei specii se recomanda asigurarea in timp si spatiu a habitatului speciei care este reprezentat de stejarii batrani (Panin, 1955)</a:t>
            </a:r>
            <a:r>
              <a:rPr lang="ro-RO" sz="2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ro-RO" sz="24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4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800"/>
              </a:spcAft>
            </a:pPr>
            <a:r>
              <a:rPr lang="ro-RO" sz="24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Prezența stejarilor în Parcul Sub Arini creează un habitat favorabil pentru specia </a:t>
            </a:r>
            <a:r>
              <a:rPr lang="ro-RO" sz="24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Lucanus cervus</a:t>
            </a:r>
            <a:r>
              <a:rPr lang="ro-RO" sz="24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Din această cauză, specia a fost observată accidental în parc, insa a fost semnalata si in alte habitate din Romania (Ruicanescu, 1992) Conform Directivei Consiliului Europei nr. 92/43/CEE specia este protejată (Murariu si colab, 2021</a:t>
            </a:r>
            <a:r>
              <a:rPr lang="ro-RO" sz="11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1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solidFill>
                <a:schemeClr val="tx1">
                  <a:alpha val="80000"/>
                </a:schemeClr>
              </a:solidFill>
            </a:endParaRP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7" name="Picture 6" descr="A beetle on a log&#10;&#10;Description automatically generated">
            <a:extLst>
              <a:ext uri="{FF2B5EF4-FFF2-40B4-BE49-F238E27FC236}">
                <a16:creationId xmlns:a16="http://schemas.microsoft.com/office/drawing/2014/main" id="{2112406C-8B79-14A5-E4FA-4125BA9CA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03" y="86262"/>
            <a:ext cx="4731304" cy="3316293"/>
          </a:xfrm>
          <a:prstGeom prst="rect">
            <a:avLst/>
          </a:prstGeom>
        </p:spPr>
      </p:pic>
      <p:sp>
        <p:nvSpPr>
          <p:cNvPr id="9" name="TextBox 8">
            <a:extLst>
              <a:ext uri="{FF2B5EF4-FFF2-40B4-BE49-F238E27FC236}">
                <a16:creationId xmlns:a16="http://schemas.microsoft.com/office/drawing/2014/main" id="{EA6AD644-9071-4E98-1FB1-132CE0FD528B}"/>
              </a:ext>
            </a:extLst>
          </p:cNvPr>
          <p:cNvSpPr txBox="1"/>
          <p:nvPr/>
        </p:nvSpPr>
        <p:spPr>
          <a:xfrm>
            <a:off x="1982708" y="3353081"/>
            <a:ext cx="6098344" cy="369332"/>
          </a:xfrm>
          <a:prstGeom prst="rect">
            <a:avLst/>
          </a:prstGeom>
          <a:noFill/>
        </p:spPr>
        <p:txBody>
          <a:bodyPr wrap="square">
            <a:spAutoFit/>
          </a:bodyPr>
          <a:lstStyle/>
          <a:p>
            <a:r>
              <a:rPr lang="ro-RO" sz="1800" b="1"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Lucanus cervus</a:t>
            </a:r>
            <a:endParaRPr lang="en-GB" b="1" dirty="0"/>
          </a:p>
        </p:txBody>
      </p:sp>
      <p:sp>
        <p:nvSpPr>
          <p:cNvPr id="13" name="TextBox 12">
            <a:extLst>
              <a:ext uri="{FF2B5EF4-FFF2-40B4-BE49-F238E27FC236}">
                <a16:creationId xmlns:a16="http://schemas.microsoft.com/office/drawing/2014/main" id="{63AD4719-1277-12E3-8240-E87828BDD07A}"/>
              </a:ext>
            </a:extLst>
          </p:cNvPr>
          <p:cNvSpPr txBox="1"/>
          <p:nvPr/>
        </p:nvSpPr>
        <p:spPr>
          <a:xfrm>
            <a:off x="2059218" y="6503932"/>
            <a:ext cx="6098344" cy="369332"/>
          </a:xfrm>
          <a:prstGeom prst="rect">
            <a:avLst/>
          </a:prstGeom>
          <a:noFill/>
        </p:spPr>
        <p:txBody>
          <a:bodyPr wrap="square">
            <a:spAutoFit/>
          </a:bodyPr>
          <a:lstStyle/>
          <a:p>
            <a:r>
              <a:rPr lang="ro-RO" sz="1800" b="1"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Cerambyx cerdo</a:t>
            </a:r>
            <a:endParaRPr lang="en-GB" b="1" dirty="0"/>
          </a:p>
        </p:txBody>
      </p:sp>
    </p:spTree>
    <p:extLst>
      <p:ext uri="{BB962C8B-B14F-4D97-AF65-F5344CB8AC3E}">
        <p14:creationId xmlns:p14="http://schemas.microsoft.com/office/powerpoint/2010/main" val="346755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CCA2F26B-27D9-92DD-46C2-12160C297E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90" b="18339"/>
          <a:stretch/>
        </p:blipFill>
        <p:spPr bwMode="auto">
          <a:xfrm>
            <a:off x="279143" y="299508"/>
            <a:ext cx="5221625" cy="3010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ug on a piece of paper&#10;&#10;Description automatically generated">
            <a:extLst>
              <a:ext uri="{FF2B5EF4-FFF2-40B4-BE49-F238E27FC236}">
                <a16:creationId xmlns:a16="http://schemas.microsoft.com/office/drawing/2014/main" id="{84951C48-CE5D-61A7-E146-202F3BBF1475}"/>
              </a:ext>
            </a:extLst>
          </p:cNvPr>
          <p:cNvPicPr>
            <a:picLocks noChangeAspect="1"/>
          </p:cNvPicPr>
          <p:nvPr/>
        </p:nvPicPr>
        <p:blipFill rotWithShape="1">
          <a:blip r:embed="rId3">
            <a:extLst>
              <a:ext uri="{28A0092B-C50C-407E-A947-70E740481C1C}">
                <a14:useLocalDpi xmlns:a14="http://schemas.microsoft.com/office/drawing/2010/main" val="0"/>
              </a:ext>
            </a:extLst>
          </a:blip>
          <a:srcRect t="28569" r="-2" b="28191"/>
          <a:stretch/>
        </p:blipFill>
        <p:spPr bwMode="auto">
          <a:xfrm>
            <a:off x="279143" y="3548095"/>
            <a:ext cx="5221625" cy="3010397"/>
          </a:xfrm>
          <a:prstGeom prst="rect">
            <a:avLst/>
          </a:prstGeom>
          <a:noFill/>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A17FBCA8-E396-0496-BC9E-507B01700D32}"/>
              </a:ext>
            </a:extLst>
          </p:cNvPr>
          <p:cNvSpPr>
            <a:spLocks noGrp="1"/>
          </p:cNvSpPr>
          <p:nvPr>
            <p:ph idx="1"/>
          </p:nvPr>
        </p:nvSpPr>
        <p:spPr>
          <a:xfrm>
            <a:off x="6392583" y="299508"/>
            <a:ext cx="4692759" cy="6056841"/>
          </a:xfrm>
        </p:spPr>
        <p:txBody>
          <a:bodyPr anchor="t">
            <a:normAutofit/>
          </a:bodyPr>
          <a:lstStyle/>
          <a:p>
            <a:pPr indent="457200" algn="just">
              <a:spcAft>
                <a:spcPts val="800"/>
              </a:spcAft>
            </a:pPr>
            <a:r>
              <a:rPr lang="ro-RO" sz="18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Dintre scarabeide se remarcă specia </a:t>
            </a:r>
            <a:r>
              <a:rPr lang="ro-RO" sz="18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Protaetia marmorata</a:t>
            </a:r>
            <a:r>
              <a:rPr lang="ro-RO" sz="18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este o specie foarte rară, protejată în Europa (Nieto, 2010). </a:t>
            </a:r>
            <a:endParaRPr lang="en-GB" sz="18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800"/>
              </a:spcAft>
            </a:pPr>
            <a:r>
              <a:rPr lang="ro-RO" sz="18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Carabus violaceus</a:t>
            </a:r>
            <a:r>
              <a:rPr lang="ro-RO" sz="18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specie prădătoare dominantă, prezentă în toate zonele de colectare, cu 1181 de exemplare (58.18% din total), a fost semnalata in toate capcanele din apropierea aleilor, unde se gaseau si sursele de hrana cele mai multe exemplare fiind capturate in perioada cand populatia de limacsi a fost in creestere numerica. Ierneaza in stadiul de larve care au fost identificate începând cu 1 octombrie 2023.</a:t>
            </a:r>
            <a:endParaRPr lang="en-GB" sz="18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800"/>
              </a:spcAft>
            </a:pPr>
            <a:r>
              <a:rPr lang="ro-RO" sz="18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Pterostichus oblongopunctatus</a:t>
            </a:r>
            <a:r>
              <a:rPr lang="ro-RO" sz="18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specie prădătoare codominantă, prezentă în toate sectoarele și capcanele, cu 656 de exemplare (32.32% din total).</a:t>
            </a:r>
            <a:endParaRPr lang="en-GB" sz="18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800"/>
              </a:spcAft>
            </a:pPr>
            <a:r>
              <a:rPr lang="ro-RO" sz="1800"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Pterostichus niger</a:t>
            </a:r>
            <a:r>
              <a:rPr lang="ro-RO" sz="1800"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specie prădătoare prezentă în zonele II, III și IV, cu 141 de exemplare (6.95% din total).</a:t>
            </a:r>
            <a:endParaRPr lang="en-GB" sz="1800"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100" dirty="0">
              <a:solidFill>
                <a:schemeClr val="tx1">
                  <a:alpha val="80000"/>
                </a:schemeClr>
              </a:solidFill>
            </a:endParaRPr>
          </a:p>
        </p:txBody>
      </p:sp>
      <p:cxnSp>
        <p:nvCxnSpPr>
          <p:cNvPr id="3083" name="Straight Connector 308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8BA2E80-59C2-56A7-08FF-FF46B8A0F919}"/>
              </a:ext>
            </a:extLst>
          </p:cNvPr>
          <p:cNvSpPr txBox="1"/>
          <p:nvPr/>
        </p:nvSpPr>
        <p:spPr>
          <a:xfrm>
            <a:off x="1881554" y="6523580"/>
            <a:ext cx="6098344" cy="369332"/>
          </a:xfrm>
          <a:prstGeom prst="rect">
            <a:avLst/>
          </a:prstGeom>
          <a:noFill/>
        </p:spPr>
        <p:txBody>
          <a:bodyPr wrap="square">
            <a:spAutoFit/>
          </a:bodyPr>
          <a:lstStyle/>
          <a:p>
            <a:r>
              <a:rPr lang="ro-RO" sz="1800" b="1"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Protaetia marmorata</a:t>
            </a:r>
            <a:r>
              <a:rPr lang="ro-RO" sz="1800" b="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b="1" dirty="0"/>
          </a:p>
        </p:txBody>
      </p:sp>
      <p:sp>
        <p:nvSpPr>
          <p:cNvPr id="8" name="TextBox 7">
            <a:extLst>
              <a:ext uri="{FF2B5EF4-FFF2-40B4-BE49-F238E27FC236}">
                <a16:creationId xmlns:a16="http://schemas.microsoft.com/office/drawing/2014/main" id="{93E10871-ECAE-CD74-A1A7-69735F2F4CB2}"/>
              </a:ext>
            </a:extLst>
          </p:cNvPr>
          <p:cNvSpPr txBox="1"/>
          <p:nvPr/>
        </p:nvSpPr>
        <p:spPr>
          <a:xfrm>
            <a:off x="1543929" y="3244334"/>
            <a:ext cx="6098344" cy="369332"/>
          </a:xfrm>
          <a:prstGeom prst="rect">
            <a:avLst/>
          </a:prstGeom>
          <a:noFill/>
        </p:spPr>
        <p:txBody>
          <a:bodyPr wrap="square">
            <a:spAutoFit/>
          </a:bodyPr>
          <a:lstStyle/>
          <a:p>
            <a:r>
              <a:rPr lang="ro-RO" sz="1800" b="1" i="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Pterostichus oblongopunctatus</a:t>
            </a:r>
            <a:r>
              <a:rPr lang="ro-RO" sz="1800" b="1" kern="100" dirty="0">
                <a:solidFill>
                  <a:schemeClr val="tx1">
                    <a:alpha val="8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b="1" dirty="0"/>
          </a:p>
        </p:txBody>
      </p:sp>
    </p:spTree>
    <p:extLst>
      <p:ext uri="{BB962C8B-B14F-4D97-AF65-F5344CB8AC3E}">
        <p14:creationId xmlns:p14="http://schemas.microsoft.com/office/powerpoint/2010/main" val="32774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A6A5-26CF-4DF5-2C59-7BF5C0F4DAFA}"/>
              </a:ext>
            </a:extLst>
          </p:cNvPr>
          <p:cNvSpPr>
            <a:spLocks noGrp="1"/>
          </p:cNvSpPr>
          <p:nvPr>
            <p:ph type="title"/>
          </p:nvPr>
        </p:nvSpPr>
        <p:spPr/>
        <p:txBody>
          <a:bodyPr/>
          <a:lstStyle/>
          <a:p>
            <a:pPr algn="ctr"/>
            <a:r>
              <a:rPr lang="pt-BR" sz="1800" b="1" dirty="0">
                <a:solidFill>
                  <a:srgbClr val="242424"/>
                </a:solidFill>
                <a:effectLst/>
                <a:highlight>
                  <a:srgbClr val="FFFFFF"/>
                </a:highlight>
                <a:latin typeface="Times New Roman" panose="02020603050405020304" pitchFamily="18" charset="0"/>
                <a:ea typeface="Times New Roman" panose="02020603050405020304" pitchFamily="18" charset="0"/>
              </a:rPr>
              <a:t>CONCLUZII</a:t>
            </a:r>
            <a:endParaRPr lang="en-GB" dirty="0"/>
          </a:p>
        </p:txBody>
      </p:sp>
      <p:sp>
        <p:nvSpPr>
          <p:cNvPr id="3" name="Content Placeholder 2">
            <a:extLst>
              <a:ext uri="{FF2B5EF4-FFF2-40B4-BE49-F238E27FC236}">
                <a16:creationId xmlns:a16="http://schemas.microsoft.com/office/drawing/2014/main" id="{BF86CD3C-013C-8BA2-AA83-84058ABEA49A}"/>
              </a:ext>
            </a:extLst>
          </p:cNvPr>
          <p:cNvSpPr>
            <a:spLocks noGrp="1"/>
          </p:cNvSpPr>
          <p:nvPr>
            <p:ph idx="1"/>
          </p:nvPr>
        </p:nvSpPr>
        <p:spPr>
          <a:xfrm>
            <a:off x="838200" y="1420837"/>
            <a:ext cx="10515600" cy="4756126"/>
          </a:xfrm>
        </p:spPr>
        <p:txBody>
          <a:bodyPr>
            <a:normAutofit fontScale="85000" lnSpcReduction="10000"/>
          </a:bodyPr>
          <a:lstStyle/>
          <a:p>
            <a:pPr indent="457200" algn="just" fontAlgn="base">
              <a:lnSpc>
                <a:spcPct val="150000"/>
              </a:lnSpc>
            </a:pP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Studiul coleopterelor din Parcul Sub Arini a evidențiat o diversitate semnificativă a acestor insecte, cu 26 de specii identificate pe o suprafață de 21,65 hectare. Aceste specii, aparținând la 8 familii diferite, au totalizat 2118 exemplare, evidențiind astfel importanța coleopterelor în ecosistemul forestier.</a:t>
            </a:r>
            <a:endParaRPr lang="en-GB" sz="1800" dirty="0">
              <a:effectLst/>
              <a:highlight>
                <a:srgbClr val="FFFFFF"/>
              </a:highlight>
              <a:latin typeface="Times New Roman" panose="02020603050405020304" pitchFamily="18" charset="0"/>
              <a:ea typeface="Times New Roman" panose="02020603050405020304" pitchFamily="18" charset="0"/>
            </a:endParaRPr>
          </a:p>
          <a:p>
            <a:pPr indent="457200" algn="just" fontAlgn="base">
              <a:lnSpc>
                <a:spcPct val="150000"/>
              </a:lnSpc>
            </a:pP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Densitatea și distribuția coleopterelor variază considerabil în funcție de sectorul studiat, condițiile climatice și sezonul de capturare. Această variabilitate este influențată de diversitatea habitatelor disponibile, unele sectoare oferind condiții mai favorabile decât altele. În special, în lunile de toamnă, când coleopterele se pregătesc pentru diapauza hibernării, distribuția lor devine mai eterogenă.</a:t>
            </a:r>
            <a:endParaRPr lang="en-GB" sz="1800" dirty="0">
              <a:effectLst/>
              <a:highlight>
                <a:srgbClr val="FFFFFF"/>
              </a:highlight>
              <a:latin typeface="Times New Roman" panose="02020603050405020304" pitchFamily="18" charset="0"/>
              <a:ea typeface="Times New Roman" panose="02020603050405020304" pitchFamily="18" charset="0"/>
            </a:endParaRPr>
          </a:p>
          <a:p>
            <a:pPr indent="457200" algn="just" fontAlgn="base">
              <a:lnSpc>
                <a:spcPct val="150000"/>
              </a:lnSpc>
            </a:pP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Indicele de diversitate a relevat o variație semnificativă a stării termodinamice, mai ales în sezonul autumnal, sugerând o entropie structurală diversificată și pierderi energetice asociate cu fluctuațiile în numărul de specii și indivizi. Sezonul autumnal a fost cel mai prolific în termeni de diversitate a speciilor, indicând o activitate intensă a coleopterelor în această perioadă.</a:t>
            </a:r>
            <a:endParaRPr lang="en-GB" sz="1800" dirty="0">
              <a:effectLst/>
              <a:highlight>
                <a:srgbClr val="FFFFFF"/>
              </a:highlight>
              <a:latin typeface="Times New Roman" panose="02020603050405020304" pitchFamily="18" charset="0"/>
              <a:ea typeface="Times New Roman" panose="02020603050405020304" pitchFamily="18" charset="0"/>
            </a:endParaRPr>
          </a:p>
          <a:p>
            <a:pPr indent="457200" algn="just" fontAlgn="base">
              <a:lnSpc>
                <a:spcPct val="150000"/>
              </a:lnSpc>
            </a:pP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Sectorul cu vegetație arborescentă a avut o concentrație mai mare de specii, ceea ce subliniază importanța habitatelor diverse pentru menținerea biodiversității coleopterelor. Speciile prădătoare au fost predominant mai numeroase decât cele coprofage și fitofage, evidențiind un dezechilibru trofic în anumite perioade ale anului.</a:t>
            </a:r>
            <a:endParaRPr lang="en-GB" sz="1800" dirty="0">
              <a:effectLst/>
              <a:highlight>
                <a:srgbClr val="FFFFFF"/>
              </a:highligh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957425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62B87-4B94-0DEC-99CA-FAD959F796C5}"/>
              </a:ext>
            </a:extLst>
          </p:cNvPr>
          <p:cNvSpPr>
            <a:spLocks noGrp="1"/>
          </p:cNvSpPr>
          <p:nvPr>
            <p:ph idx="1"/>
          </p:nvPr>
        </p:nvSpPr>
        <p:spPr/>
        <p:txBody>
          <a:bodyPr/>
          <a:lstStyle/>
          <a:p>
            <a:pPr indent="457200" algn="just" fontAlgn="base">
              <a:lnSpc>
                <a:spcPct val="150000"/>
              </a:lnSpc>
            </a:pP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Carabus violaceus</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s-a remarcat ca fiind strict dominantă în toate sectoarele și capcanele, în timp ce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Pterostichus oblongopunctatus</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și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Pterostichus niger</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au fost dominante în anumite perioade de observație. Dominanța speciei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Pterostichus oblongopunctatus</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cunoscută pentru invadarea ecosistemelor recent perturbate, sugerează un ușor dezechilibru cauzat de intervențiile antropice, cum ar fi tăierile sau reîmpăduririle.</a:t>
            </a:r>
            <a:endParaRPr lang="en-GB" sz="1800" dirty="0">
              <a:effectLst/>
              <a:highlight>
                <a:srgbClr val="FFFFFF"/>
              </a:highlight>
              <a:latin typeface="Times New Roman" panose="02020603050405020304" pitchFamily="18" charset="0"/>
              <a:ea typeface="Times New Roman" panose="02020603050405020304" pitchFamily="18" charset="0"/>
            </a:endParaRPr>
          </a:p>
          <a:p>
            <a:pPr indent="457200" algn="just" fontAlgn="base">
              <a:lnSpc>
                <a:spcPct val="150000"/>
              </a:lnSpc>
            </a:pP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Aceste concluzii subliniază importanța monitorizării coleopterelor pentru a înțelege mai bine dinamica ecosistemelor forestiere și pentru a lua măsuri adecvate de conservare și gestionare a biodiversității. Observațiile efectuate sugerează necesitatea protejării și menținerii habitatelor diverse pentru a susține populațiile de coleoptere și a asigura stabilitatea ecologică a Parcului Sub Arini.</a:t>
            </a:r>
            <a:endParaRPr lang="en-GB" sz="1800" dirty="0">
              <a:effectLst/>
              <a:highlight>
                <a:srgbClr val="FFFFFF"/>
              </a:highligh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4954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FB6C1-D592-253A-152F-B59CA4427C54}"/>
              </a:ext>
            </a:extLst>
          </p:cNvPr>
          <p:cNvSpPr>
            <a:spLocks noGrp="1"/>
          </p:cNvSpPr>
          <p:nvPr>
            <p:ph idx="1"/>
          </p:nvPr>
        </p:nvSpPr>
        <p:spPr>
          <a:xfrm>
            <a:off x="838200" y="1825624"/>
            <a:ext cx="10515600" cy="1603375"/>
          </a:xfrm>
        </p:spPr>
        <p:txBody>
          <a:bodyPr>
            <a:normAutofit/>
          </a:bodyPr>
          <a:lstStyle/>
          <a:p>
            <a:pPr algn="ctr"/>
            <a:r>
              <a:rPr lang="en-US" sz="3200" b="1" dirty="0"/>
              <a:t>Va </a:t>
            </a:r>
            <a:r>
              <a:rPr lang="en-US" sz="3200" b="1" dirty="0" err="1"/>
              <a:t>multumesc</a:t>
            </a:r>
            <a:r>
              <a:rPr lang="en-US" sz="3200" b="1" dirty="0"/>
              <a:t> </a:t>
            </a:r>
            <a:r>
              <a:rPr lang="en-US" sz="3200" b="1" dirty="0" err="1"/>
              <a:t>pentru</a:t>
            </a:r>
            <a:r>
              <a:rPr lang="en-US" sz="3200" b="1" dirty="0"/>
              <a:t> </a:t>
            </a:r>
            <a:r>
              <a:rPr lang="en-US" sz="3200" b="1" dirty="0" err="1"/>
              <a:t>atentie</a:t>
            </a:r>
            <a:r>
              <a:rPr lang="en-US" sz="3200" b="1" dirty="0"/>
              <a:t>.</a:t>
            </a:r>
            <a:endParaRPr lang="en-GB" sz="3200" b="1" dirty="0"/>
          </a:p>
        </p:txBody>
      </p:sp>
      <p:sp>
        <p:nvSpPr>
          <p:cNvPr id="5" name="TextBox 4">
            <a:extLst>
              <a:ext uri="{FF2B5EF4-FFF2-40B4-BE49-F238E27FC236}">
                <a16:creationId xmlns:a16="http://schemas.microsoft.com/office/drawing/2014/main" id="{48A342AB-C557-52BA-6C24-A8819313E91E}"/>
              </a:ext>
            </a:extLst>
          </p:cNvPr>
          <p:cNvSpPr txBox="1"/>
          <p:nvPr/>
        </p:nvSpPr>
        <p:spPr>
          <a:xfrm>
            <a:off x="936674" y="3827147"/>
            <a:ext cx="10515600" cy="369332"/>
          </a:xfrm>
          <a:prstGeom prst="rect">
            <a:avLst/>
          </a:prstGeom>
          <a:noFill/>
        </p:spPr>
        <p:txBody>
          <a:bodyPr wrap="square">
            <a:spAutoFit/>
          </a:bodyPr>
          <a:lstStyle/>
          <a:p>
            <a:pPr algn="ctr"/>
            <a:r>
              <a:rPr lang="en-GB" sz="1800" b="1" dirty="0"/>
              <a:t>This work was supported by the LEARN.INC 2021-1-RO01-KA220-HED-000031136 project</a:t>
            </a:r>
          </a:p>
        </p:txBody>
      </p:sp>
      <p:sp>
        <p:nvSpPr>
          <p:cNvPr id="7" name="TextBox 6">
            <a:extLst>
              <a:ext uri="{FF2B5EF4-FFF2-40B4-BE49-F238E27FC236}">
                <a16:creationId xmlns:a16="http://schemas.microsoft.com/office/drawing/2014/main" id="{5C806BC5-0F11-3F0E-C517-89E6CAB35FB7}"/>
              </a:ext>
            </a:extLst>
          </p:cNvPr>
          <p:cNvSpPr txBox="1"/>
          <p:nvPr/>
        </p:nvSpPr>
        <p:spPr>
          <a:xfrm>
            <a:off x="2208628" y="5536029"/>
            <a:ext cx="9513276" cy="369332"/>
          </a:xfrm>
          <a:prstGeom prst="rect">
            <a:avLst/>
          </a:prstGeom>
          <a:noFill/>
        </p:spPr>
        <p:txBody>
          <a:bodyPr wrap="square">
            <a:spAutoFit/>
          </a:bodyPr>
          <a:lstStyle/>
          <a:p>
            <a:r>
              <a:rPr lang="en-GB" sz="1800" b="1" i="0" dirty="0">
                <a:solidFill>
                  <a:srgbClr val="002060"/>
                </a:solidFill>
                <a:effectLst/>
                <a:highlight>
                  <a:srgbClr val="FFFFFF"/>
                </a:highlight>
                <a:latin typeface="Helvetica Neue"/>
              </a:rPr>
              <a:t>XGEN 2024 - International Conference of Scientific Communications</a:t>
            </a:r>
            <a:endParaRPr lang="en-US" sz="1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41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3F24-58BB-9A2E-42BA-462FFC34900A}"/>
              </a:ext>
            </a:extLst>
          </p:cNvPr>
          <p:cNvSpPr>
            <a:spLocks noGrp="1"/>
          </p:cNvSpPr>
          <p:nvPr>
            <p:ph type="title"/>
          </p:nvPr>
        </p:nvSpPr>
        <p:spPr/>
        <p:txBody>
          <a:bodyPr/>
          <a:lstStyle/>
          <a:p>
            <a:pPr algn="ctr"/>
            <a:r>
              <a:rPr lang="en-US" dirty="0" err="1"/>
              <a:t>Scopul</a:t>
            </a:r>
            <a:r>
              <a:rPr lang="en-US" dirty="0"/>
              <a:t> </a:t>
            </a:r>
            <a:r>
              <a:rPr lang="en-US" dirty="0" err="1"/>
              <a:t>si</a:t>
            </a:r>
            <a:r>
              <a:rPr lang="en-US" dirty="0"/>
              <a:t> </a:t>
            </a:r>
            <a:r>
              <a:rPr lang="en-US" dirty="0" err="1"/>
              <a:t>obiectivele</a:t>
            </a:r>
            <a:r>
              <a:rPr lang="en-US" dirty="0"/>
              <a:t> </a:t>
            </a:r>
            <a:r>
              <a:rPr lang="en-US" dirty="0" err="1"/>
              <a:t>studiului</a:t>
            </a:r>
            <a:endParaRPr lang="en-GB" dirty="0"/>
          </a:p>
        </p:txBody>
      </p:sp>
      <p:sp>
        <p:nvSpPr>
          <p:cNvPr id="3" name="Content Placeholder 2">
            <a:extLst>
              <a:ext uri="{FF2B5EF4-FFF2-40B4-BE49-F238E27FC236}">
                <a16:creationId xmlns:a16="http://schemas.microsoft.com/office/drawing/2014/main" id="{AEB979BC-6C7E-7047-2CE3-1733AE834F63}"/>
              </a:ext>
            </a:extLst>
          </p:cNvPr>
          <p:cNvSpPr>
            <a:spLocks noGrp="1"/>
          </p:cNvSpPr>
          <p:nvPr>
            <p:ph idx="1"/>
          </p:nvPr>
        </p:nvSpPr>
        <p:spPr/>
        <p:txBody>
          <a:bodyPr/>
          <a:lstStyle/>
          <a:p>
            <a:pPr indent="457200" algn="just" fontAlgn="base">
              <a:lnSpc>
                <a:spcPct val="150000"/>
              </a:lnSpc>
            </a:pPr>
            <a:r>
              <a:rPr lang="pt-BR" sz="1800" dirty="0">
                <a:solidFill>
                  <a:srgbClr val="000000"/>
                </a:solidFill>
                <a:effectLst/>
                <a:highlight>
                  <a:srgbClr val="FFFFFF"/>
                </a:highlight>
                <a:latin typeface="Times New Roman" panose="02020603050405020304" pitchFamily="18" charset="0"/>
                <a:ea typeface="Times New Roman" panose="02020603050405020304" pitchFamily="18" charset="0"/>
              </a:rPr>
              <a:t>În cursul anului 2023, am efectuat cercetări calitative și cantitative privind fauna de coleoptere din Parcul Sub Arini, situat în orașul Sibiu, România. Studiul a avut ca scop inventarierea diversitatii și distribuția populațiilor de coleoptere în acest parc urban. Principalele obiective ale cercetării au inclus identificarea speciilor de coleoptere prezente în parc, investigarea caracteristicilor ecologice ale acestora, precum și analiza habitatelor preferate și variația lor în ceea ce privește timpul și spațiul.</a:t>
            </a:r>
            <a:endParaRPr lang="en-GB" sz="1800" dirty="0">
              <a:effectLst/>
              <a:highlight>
                <a:srgbClr val="FFFFFF"/>
              </a:highlight>
              <a:latin typeface="Times New Roman" panose="02020603050405020304" pitchFamily="18" charset="0"/>
              <a:ea typeface="Times New Roman" panose="02020603050405020304" pitchFamily="18" charset="0"/>
            </a:endParaRPr>
          </a:p>
          <a:p>
            <a:pPr indent="457200" algn="just" fontAlgn="base">
              <a:lnSpc>
                <a:spcPct val="150000"/>
              </a:lnSpc>
            </a:pPr>
            <a:r>
              <a:rPr lang="pt-BR" sz="1800" dirty="0">
                <a:solidFill>
                  <a:srgbClr val="000000"/>
                </a:solidFill>
                <a:effectLst/>
                <a:highlight>
                  <a:srgbClr val="FFFFFF"/>
                </a:highlight>
                <a:latin typeface="Times New Roman" panose="02020603050405020304" pitchFamily="18" charset="0"/>
                <a:ea typeface="Times New Roman" panose="02020603050405020304" pitchFamily="18" charset="0"/>
              </a:rPr>
              <a:t>In perioada lunilor aprilie-octombrie a anului 2023, am amplasat un numar de 17 capcane de sol pe o suprafață de 21,65 hectare, acoperind întreaga arie a parcului. Aceste capcane au fost verificate și ridicate săptămânal pentru a colecta date relevante despre populatiile de coleoptere. În total, am identificat 26 de specii de coleoptere aparținând la 8 de familii, totalizând 2118 de exemplare.</a:t>
            </a:r>
            <a:endParaRPr lang="en-GB" sz="1800" dirty="0">
              <a:effectLst/>
              <a:highlight>
                <a:srgbClr val="FFFFFF"/>
              </a:highligh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17120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45657-6C16-4E9C-DE8F-73D030F04D85}"/>
              </a:ext>
            </a:extLst>
          </p:cNvPr>
          <p:cNvSpPr>
            <a:spLocks noGrp="1"/>
          </p:cNvSpPr>
          <p:nvPr>
            <p:ph idx="1"/>
          </p:nvPr>
        </p:nvSpPr>
        <p:spPr>
          <a:xfrm>
            <a:off x="4909624" y="534572"/>
            <a:ext cx="6247227" cy="6176963"/>
          </a:xfrm>
        </p:spPr>
        <p:txBody>
          <a:bodyPr>
            <a:normAutofit lnSpcReduction="10000"/>
          </a:bodyPr>
          <a:lstStyle/>
          <a:p>
            <a:pPr indent="0" algn="just" fontAlgn="base">
              <a:lnSpc>
                <a:spcPct val="150000"/>
              </a:lnSpc>
              <a:spcBef>
                <a:spcPts val="0"/>
              </a:spcBef>
              <a:buNone/>
            </a:pPr>
            <a:r>
              <a:rPr lang="pt-BR" sz="1800" dirty="0">
                <a:solidFill>
                  <a:srgbClr val="242424"/>
                </a:solidFill>
                <a:effectLst/>
                <a:highlight>
                  <a:srgbClr val="FFFFFF"/>
                </a:highlight>
                <a:latin typeface="Tahoma" panose="020B0604030504040204" pitchFamily="34" charset="0"/>
                <a:ea typeface="Tahoma" panose="020B0604030504040204" pitchFamily="34" charset="0"/>
                <a:cs typeface="Tahoma" panose="020B0604030504040204" pitchFamily="34" charset="0"/>
              </a:rPr>
              <a:t>	Cercetarea a fost efectuată în Parcul Sub Arini, situat în partea de sud-vest a orașului Sibiu. În prezent, Parcul Sub Arini este înconjurat de clădirile orașului Sibiu și se învecinează cu cartierul Valea Auriel la nord, conectându-se la Pădurea Dumbrava Sibiului la capătul cartierului.</a:t>
            </a:r>
            <a:r>
              <a:rPr lang="en-GB" sz="1800" dirty="0">
                <a:highlight>
                  <a:srgbClr val="FFFFFF"/>
                </a:highlight>
                <a:latin typeface="Tahoma" panose="020B0604030504040204" pitchFamily="34" charset="0"/>
                <a:ea typeface="Tahoma" panose="020B0604030504040204" pitchFamily="34" charset="0"/>
                <a:cs typeface="Tahoma" panose="020B0604030504040204" pitchFamily="34" charset="0"/>
              </a:rPr>
              <a:t> </a:t>
            </a:r>
          </a:p>
          <a:p>
            <a:pPr indent="0" algn="just" fontAlgn="base">
              <a:lnSpc>
                <a:spcPct val="150000"/>
              </a:lnSpc>
              <a:spcBef>
                <a:spcPts val="0"/>
              </a:spcBef>
              <a:buNone/>
            </a:pPr>
            <a:r>
              <a:rPr lang="pt-BR" sz="1800" dirty="0">
                <a:solidFill>
                  <a:srgbClr val="242424"/>
                </a:solidFill>
                <a:effectLst/>
                <a:latin typeface="Tahoma" panose="020B0604030504040204" pitchFamily="34" charset="0"/>
                <a:ea typeface="Tahoma" panose="020B0604030504040204" pitchFamily="34" charset="0"/>
                <a:cs typeface="Tahoma" panose="020B0604030504040204" pitchFamily="34" charset="0"/>
              </a:rPr>
              <a:t>	Pentru a efectua un inventar al faunei coleopterelor, suprafața parcului a fost împărțită în 6 sectoare, în funcție de tipurile de habitate întâlnite. Aceste habitate variază de la zonele umede cu vegetație palustră și pajiști inundabile, unele dintre ele fiind înconjurat sau integrate în pădure, până la zonele acvatice, cum ar fi lacul aflat în incinta Grădinii Zoologice, și până la cele tipice pentru pădure cum este Dumbrava Sibiului</a:t>
            </a:r>
            <a:endParaRPr lang="en-GB" sz="1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n aerial view of a neighborhood&#10;&#10;Description automatically generated">
            <a:extLst>
              <a:ext uri="{FF2B5EF4-FFF2-40B4-BE49-F238E27FC236}">
                <a16:creationId xmlns:a16="http://schemas.microsoft.com/office/drawing/2014/main" id="{16640183-ADC6-601E-69FA-B2B42F63573D}"/>
              </a:ext>
            </a:extLst>
          </p:cNvPr>
          <p:cNvPicPr>
            <a:picLocks noChangeAspect="1"/>
          </p:cNvPicPr>
          <p:nvPr/>
        </p:nvPicPr>
        <p:blipFill>
          <a:blip r:embed="rId2"/>
          <a:stretch>
            <a:fillRect/>
          </a:stretch>
        </p:blipFill>
        <p:spPr>
          <a:xfrm>
            <a:off x="1035149" y="112541"/>
            <a:ext cx="2521697" cy="6136752"/>
          </a:xfrm>
          <a:prstGeom prst="rect">
            <a:avLst/>
          </a:prstGeom>
        </p:spPr>
      </p:pic>
      <p:sp>
        <p:nvSpPr>
          <p:cNvPr id="6" name="TextBox 5">
            <a:extLst>
              <a:ext uri="{FF2B5EF4-FFF2-40B4-BE49-F238E27FC236}">
                <a16:creationId xmlns:a16="http://schemas.microsoft.com/office/drawing/2014/main" id="{8ECB5025-2D2D-E8C5-71B8-FCFD786E53CE}"/>
              </a:ext>
            </a:extLst>
          </p:cNvPr>
          <p:cNvSpPr txBox="1"/>
          <p:nvPr/>
        </p:nvSpPr>
        <p:spPr>
          <a:xfrm>
            <a:off x="249701" y="6342203"/>
            <a:ext cx="6098344" cy="369332"/>
          </a:xfrm>
          <a:prstGeom prst="rect">
            <a:avLst/>
          </a:prstGeom>
          <a:noFill/>
        </p:spPr>
        <p:txBody>
          <a:bodyPr wrap="square">
            <a:spAutoFit/>
          </a:bodyPr>
          <a:lstStyle/>
          <a:p>
            <a:r>
              <a:rPr lang="pt-BR" sz="1800" dirty="0">
                <a:effectLst/>
                <a:latin typeface="Calibri" panose="020F0502020204030204" pitchFamily="34" charset="0"/>
                <a:ea typeface="Calibri" panose="020F0502020204030204" pitchFamily="34" charset="0"/>
                <a:cs typeface="Times New Roman" panose="02020603050405020304" pitchFamily="18" charset="0"/>
              </a:rPr>
              <a:t>Amplasarea capcanelor in zona de studiu Parcul Sub Arini</a:t>
            </a:r>
            <a:endParaRPr lang="en-GB" dirty="0"/>
          </a:p>
        </p:txBody>
      </p:sp>
    </p:spTree>
    <p:extLst>
      <p:ext uri="{BB962C8B-B14F-4D97-AF65-F5344CB8AC3E}">
        <p14:creationId xmlns:p14="http://schemas.microsoft.com/office/powerpoint/2010/main" val="278069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AF8D8-1A02-0ACE-2269-1FF21171443F}"/>
              </a:ext>
            </a:extLst>
          </p:cNvPr>
          <p:cNvSpPr>
            <a:spLocks noGrp="1"/>
          </p:cNvSpPr>
          <p:nvPr>
            <p:ph type="title"/>
          </p:nvPr>
        </p:nvSpPr>
        <p:spPr>
          <a:xfrm>
            <a:off x="838201" y="345810"/>
            <a:ext cx="5120561" cy="1325563"/>
          </a:xfrm>
        </p:spPr>
        <p:txBody>
          <a:bodyPr>
            <a:normAutofit/>
          </a:bodyPr>
          <a:lstStyle/>
          <a:p>
            <a:pPr algn="ctr"/>
            <a:r>
              <a:rPr lang="en-US" sz="2400" b="1" dirty="0"/>
              <a:t>Material </a:t>
            </a:r>
            <a:r>
              <a:rPr lang="en-US" sz="2400" b="1" dirty="0" err="1"/>
              <a:t>si</a:t>
            </a:r>
            <a:r>
              <a:rPr lang="en-US" sz="2400" b="1" dirty="0"/>
              <a:t> </a:t>
            </a:r>
            <a:r>
              <a:rPr lang="en-US" sz="2400" b="1" dirty="0" err="1"/>
              <a:t>metoda</a:t>
            </a:r>
            <a:r>
              <a:rPr lang="en-US" sz="2400" b="1" dirty="0"/>
              <a:t>:</a:t>
            </a:r>
            <a:endParaRPr lang="en-GB" sz="2400" b="1" dirty="0"/>
          </a:p>
        </p:txBody>
      </p:sp>
      <p:sp>
        <p:nvSpPr>
          <p:cNvPr id="3" name="Content Placeholder 2">
            <a:extLst>
              <a:ext uri="{FF2B5EF4-FFF2-40B4-BE49-F238E27FC236}">
                <a16:creationId xmlns:a16="http://schemas.microsoft.com/office/drawing/2014/main" id="{07CF795B-C925-6E34-3D49-28C5C97C7460}"/>
              </a:ext>
            </a:extLst>
          </p:cNvPr>
          <p:cNvSpPr>
            <a:spLocks noGrp="1"/>
          </p:cNvSpPr>
          <p:nvPr>
            <p:ph idx="1"/>
          </p:nvPr>
        </p:nvSpPr>
        <p:spPr>
          <a:xfrm>
            <a:off x="838201" y="1825625"/>
            <a:ext cx="5092194" cy="4351338"/>
          </a:xfrm>
        </p:spPr>
        <p:txBody>
          <a:bodyPr>
            <a:normAutofit/>
          </a:bodyPr>
          <a:lstStyle/>
          <a:p>
            <a:pPr algn="just"/>
            <a:r>
              <a:rPr lang="pt-BR" sz="2200" dirty="0">
                <a:effectLst/>
                <a:highlight>
                  <a:srgbClr val="FFFFFF"/>
                </a:highlight>
                <a:latin typeface="Times New Roman" panose="02020603050405020304" pitchFamily="18" charset="0"/>
                <a:ea typeface="Times New Roman" panose="02020603050405020304" pitchFamily="18" charset="0"/>
              </a:rPr>
              <a:t>Capcanele folosite au fost confecționate din recipiente de tip PET de două dimensiuni diferite, montate unul în celalalt. Astfel, fiecare capcană a fost compusă dintr-un vas protector (un recipient de 2 l) în fundul căruia s-au practicat câteva orificii pentru a evita stagnarea apei provenită de la precipitaţii, în care s-a introdus apoi, un alt doilea vas, de colectare a insectelor, cu o capacitate mai mică (un recipient de 1,5 l). Pentru conservarea insectelor in pădure s-a folosit o soluție de apa si detergent. </a:t>
            </a:r>
            <a:endParaRPr lang="en-GB" sz="2200" dirty="0">
              <a:effectLst/>
              <a:highlight>
                <a:srgbClr val="FFFFFF"/>
              </a:highlight>
              <a:latin typeface="Times New Roman" panose="02020603050405020304" pitchFamily="18" charset="0"/>
              <a:ea typeface="Times New Roman" panose="02020603050405020304" pitchFamily="18" charset="0"/>
            </a:endParaRPr>
          </a:p>
          <a:p>
            <a:endParaRPr lang="en-GB" sz="2200" dirty="0"/>
          </a:p>
        </p:txBody>
      </p:sp>
      <p:sp>
        <p:nvSpPr>
          <p:cNvPr id="18" name="Oval 1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hand reaching out to a blue bottle in the ground&#10;&#10;Description automatically generated">
            <a:extLst>
              <a:ext uri="{FF2B5EF4-FFF2-40B4-BE49-F238E27FC236}">
                <a16:creationId xmlns:a16="http://schemas.microsoft.com/office/drawing/2014/main" id="{338C6CE1-9486-9642-A45B-1D37D163FB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075" r="-3" b="8728"/>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sp>
        <p:nvSpPr>
          <p:cNvPr id="20" name="Arc 1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descr="A group of black bugs in a bucket of water&#10;&#10;Description automatically generated">
            <a:extLst>
              <a:ext uri="{FF2B5EF4-FFF2-40B4-BE49-F238E27FC236}">
                <a16:creationId xmlns:a16="http://schemas.microsoft.com/office/drawing/2014/main" id="{4BC1F5C3-CE2E-5335-B5B2-B16F3D390100}"/>
              </a:ext>
            </a:extLst>
          </p:cNvPr>
          <p:cNvPicPr>
            <a:picLocks noChangeAspect="1"/>
          </p:cNvPicPr>
          <p:nvPr/>
        </p:nvPicPr>
        <p:blipFill rotWithShape="1">
          <a:blip r:embed="rId3"/>
          <a:srcRect l="5290" r="6955"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33852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E57FF-04A7-61EF-17AD-8BD6D31574B4}"/>
              </a:ext>
            </a:extLst>
          </p:cNvPr>
          <p:cNvSpPr>
            <a:spLocks noGrp="1"/>
          </p:cNvSpPr>
          <p:nvPr>
            <p:ph idx="1"/>
          </p:nvPr>
        </p:nvSpPr>
        <p:spPr>
          <a:xfrm>
            <a:off x="5928852" y="3867098"/>
            <a:ext cx="5722374" cy="2593105"/>
          </a:xfrm>
        </p:spPr>
        <p:txBody>
          <a:bodyPr>
            <a:normAutofit/>
          </a:bodyPr>
          <a:lstStyle/>
          <a:p>
            <a:pPr algn="just"/>
            <a:r>
              <a:rPr lang="pt-BR" sz="1800" dirty="0">
                <a:effectLst/>
                <a:latin typeface="Times New Roman" panose="02020603050405020304" pitchFamily="18" charset="0"/>
                <a:ea typeface="Times New Roman" panose="02020603050405020304" pitchFamily="18" charset="0"/>
              </a:rPr>
              <a:t>Pentru a realiza un studiu complex asupra populațiilor de coleoptere din Parcul Sub Arini, colectarea datelor a fost efectuată începând din luna aprilie și s-a continuat până în luna noiembrie 2023, odată cu scăderea temperaturilor. Acest lucru a fost necesar, deoarece în cadrul acestui grup de insecte se regăsesc și specii xilofage, care își desfășoară activitatea și în timpul iernii, în lemnul putred al trunchiurilor căzute, care se găsesc în perimetrul parcului.</a:t>
            </a:r>
            <a:endParaRPr lang="en-GB" sz="1800" dirty="0">
              <a:effectLst/>
              <a:latin typeface="Courier New" panose="02070309020205020404" pitchFamily="49" charset="0"/>
              <a:ea typeface="Times New Roman" panose="02020603050405020304" pitchFamily="18" charset="0"/>
            </a:endParaRPr>
          </a:p>
          <a:p>
            <a:endParaRPr lang="en-GB" dirty="0"/>
          </a:p>
        </p:txBody>
      </p:sp>
      <p:pic>
        <p:nvPicPr>
          <p:cNvPr id="6" name="Picture 5">
            <a:extLst>
              <a:ext uri="{FF2B5EF4-FFF2-40B4-BE49-F238E27FC236}">
                <a16:creationId xmlns:a16="http://schemas.microsoft.com/office/drawing/2014/main" id="{940F1CB2-8BEE-BCF4-33F0-0CF23EDE1C43}"/>
              </a:ext>
            </a:extLst>
          </p:cNvPr>
          <p:cNvPicPr>
            <a:picLocks noChangeAspect="1"/>
          </p:cNvPicPr>
          <p:nvPr/>
        </p:nvPicPr>
        <p:blipFill rotWithShape="1">
          <a:blip r:embed="rId3"/>
          <a:srcRect l="15000" t="36520" r="11500" b="24090"/>
          <a:stretch/>
        </p:blipFill>
        <p:spPr>
          <a:xfrm>
            <a:off x="0" y="94456"/>
            <a:ext cx="5745512" cy="1731169"/>
          </a:xfrm>
          <a:prstGeom prst="rect">
            <a:avLst/>
          </a:prstGeom>
        </p:spPr>
      </p:pic>
      <p:pic>
        <p:nvPicPr>
          <p:cNvPr id="8" name="Picture 7">
            <a:extLst>
              <a:ext uri="{FF2B5EF4-FFF2-40B4-BE49-F238E27FC236}">
                <a16:creationId xmlns:a16="http://schemas.microsoft.com/office/drawing/2014/main" id="{AFADE79C-67BA-9E1C-614F-0872F93F646A}"/>
              </a:ext>
            </a:extLst>
          </p:cNvPr>
          <p:cNvPicPr>
            <a:picLocks noChangeAspect="1"/>
          </p:cNvPicPr>
          <p:nvPr/>
        </p:nvPicPr>
        <p:blipFill rotWithShape="1">
          <a:blip r:embed="rId4"/>
          <a:srcRect l="29308" t="26608" r="29039" b="11571"/>
          <a:stretch/>
        </p:blipFill>
        <p:spPr>
          <a:xfrm>
            <a:off x="-243840" y="1631853"/>
            <a:ext cx="6172692" cy="5150618"/>
          </a:xfrm>
          <a:prstGeom prst="rect">
            <a:avLst/>
          </a:prstGeom>
        </p:spPr>
      </p:pic>
      <p:pic>
        <p:nvPicPr>
          <p:cNvPr id="10" name="Picture 9">
            <a:extLst>
              <a:ext uri="{FF2B5EF4-FFF2-40B4-BE49-F238E27FC236}">
                <a16:creationId xmlns:a16="http://schemas.microsoft.com/office/drawing/2014/main" id="{D96E2945-F4FD-2872-1412-ED3E29C2133F}"/>
              </a:ext>
            </a:extLst>
          </p:cNvPr>
          <p:cNvPicPr>
            <a:picLocks noChangeAspect="1"/>
          </p:cNvPicPr>
          <p:nvPr/>
        </p:nvPicPr>
        <p:blipFill rotWithShape="1">
          <a:blip r:embed="rId5"/>
          <a:srcRect l="26371" t="24859" r="25483" b="23782"/>
          <a:stretch/>
        </p:blipFill>
        <p:spPr>
          <a:xfrm>
            <a:off x="5928852" y="216121"/>
            <a:ext cx="5869858" cy="3520439"/>
          </a:xfrm>
          <a:prstGeom prst="rect">
            <a:avLst/>
          </a:prstGeom>
        </p:spPr>
      </p:pic>
    </p:spTree>
    <p:extLst>
      <p:ext uri="{BB962C8B-B14F-4D97-AF65-F5344CB8AC3E}">
        <p14:creationId xmlns:p14="http://schemas.microsoft.com/office/powerpoint/2010/main" val="27185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2D031-0341-29E3-EA72-F3124F48E126}"/>
              </a:ext>
            </a:extLst>
          </p:cNvPr>
          <p:cNvSpPr>
            <a:spLocks noGrp="1"/>
          </p:cNvSpPr>
          <p:nvPr>
            <p:ph idx="1"/>
          </p:nvPr>
        </p:nvSpPr>
        <p:spPr>
          <a:xfrm>
            <a:off x="838200" y="438992"/>
            <a:ext cx="10515600" cy="5980015"/>
          </a:xfrm>
        </p:spPr>
        <p:txBody>
          <a:bodyPr>
            <a:normAutofit fontScale="85000" lnSpcReduction="10000"/>
          </a:bodyPr>
          <a:lstStyle/>
          <a:p>
            <a:pPr indent="457200" algn="just" fontAlgn="base">
              <a:lnSpc>
                <a:spcPct val="150000"/>
              </a:lnSpc>
            </a:pP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Împărțirea terenului în sectoare a ținut cont atât de criteriul dendrologic, cât și de topografia locului. Lungimea sectoarelor variază între 250 și 600 de metri, în funcție de amplasamentul dintre diguri. Iată descrierea celor șase sectoare și a vegetației prezente si numarul capcanei care se gaseste in acest sector, așa cum a fost documentată de Stanescu în 1971:</a:t>
            </a:r>
            <a:endParaRPr lang="en-GB" sz="1800" dirty="0">
              <a:effectLst/>
              <a:highlight>
                <a:srgbClr val="FFFFFF"/>
              </a:highlight>
              <a:latin typeface="Times New Roman" panose="02020603050405020304" pitchFamily="18" charset="0"/>
              <a:ea typeface="Times New Roman" panose="02020603050405020304" pitchFamily="18" charset="0"/>
            </a:endParaRPr>
          </a:p>
          <a:p>
            <a:pPr indent="457200" algn="just" fontAlgn="base">
              <a:lnSpc>
                <a:spcPct val="150000"/>
              </a:lnSpc>
            </a:pPr>
            <a:r>
              <a:rPr lang="pt-BR" sz="1800" b="1" dirty="0">
                <a:solidFill>
                  <a:srgbClr val="242424"/>
                </a:solidFill>
                <a:effectLst/>
                <a:highlight>
                  <a:srgbClr val="FFFFFF"/>
                </a:highlight>
                <a:latin typeface="Times New Roman" panose="02020603050405020304" pitchFamily="18" charset="0"/>
                <a:ea typeface="Times New Roman" panose="02020603050405020304" pitchFamily="18" charset="0"/>
              </a:rPr>
              <a:t>Sectorul I</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(lungime de 450 m, suprafață de 8 ha) include arbori precum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Ginko biloba, Betula verrucosa, Juglans regia, J. nigra, Populus alba, Platanus aurifolia, Acer platanoides, Quercus robur și Fagus sylvatica</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Coniferele, inclusiv specii autohtone și exotice, sunt bine reprezentate aici, cu specii cum ar fi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Tsuga canadensis, Taxus baccata, Abies alba</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și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Juniperus</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virginiana</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Capcanele 8,9,17</a:t>
            </a:r>
            <a:endParaRPr lang="en-GB" sz="1800" dirty="0">
              <a:effectLst/>
              <a:highlight>
                <a:srgbClr val="FFFFFF"/>
              </a:highlight>
              <a:latin typeface="Times New Roman" panose="02020603050405020304" pitchFamily="18" charset="0"/>
              <a:ea typeface="Times New Roman" panose="02020603050405020304" pitchFamily="18" charset="0"/>
            </a:endParaRPr>
          </a:p>
          <a:p>
            <a:pPr indent="457200" algn="just" fontAlgn="base">
              <a:lnSpc>
                <a:spcPct val="150000"/>
              </a:lnSpc>
            </a:pPr>
            <a:r>
              <a:rPr lang="pt-BR" sz="1800" b="1" dirty="0">
                <a:solidFill>
                  <a:srgbClr val="242424"/>
                </a:solidFill>
                <a:effectLst/>
                <a:highlight>
                  <a:srgbClr val="FFFFFF"/>
                </a:highlight>
                <a:latin typeface="Times New Roman" panose="02020603050405020304" pitchFamily="18" charset="0"/>
                <a:ea typeface="Times New Roman" panose="02020603050405020304" pitchFamily="18" charset="0"/>
              </a:rPr>
              <a:t>Sectorul II</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(lungime de 600 m, suprafață de 10 ha) are printre arbori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Populus nigra, Morus alba, Clematis vitalba, Cerasium avium, Pirus sativa, Crataegus monogyna, Platanus acerifolia</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și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Acer platanoides</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Capcanele 6,7,16</a:t>
            </a:r>
            <a:endParaRPr lang="en-GB" sz="1800" dirty="0">
              <a:effectLst/>
              <a:highlight>
                <a:srgbClr val="FFFFFF"/>
              </a:highlight>
              <a:latin typeface="Times New Roman" panose="02020603050405020304" pitchFamily="18" charset="0"/>
              <a:ea typeface="Times New Roman" panose="02020603050405020304" pitchFamily="18" charset="0"/>
            </a:endParaRPr>
          </a:p>
          <a:p>
            <a:pPr indent="457200" algn="just" fontAlgn="base">
              <a:lnSpc>
                <a:spcPct val="150000"/>
              </a:lnSpc>
            </a:pPr>
            <a:r>
              <a:rPr lang="pt-BR" sz="1800" b="1" dirty="0">
                <a:solidFill>
                  <a:srgbClr val="242424"/>
                </a:solidFill>
                <a:effectLst/>
                <a:highlight>
                  <a:srgbClr val="FFFFFF"/>
                </a:highlight>
                <a:latin typeface="Times New Roman" panose="02020603050405020304" pitchFamily="18" charset="0"/>
                <a:ea typeface="Times New Roman" panose="02020603050405020304" pitchFamily="18" charset="0"/>
              </a:rPr>
              <a:t>Sectorul III</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(lungime de 250 m, suprafață de 10 ha) găzduiește arbori precum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Salix alba, Cerasum avium, Prunus spinosa, Platanus acerifolia, Robinia pseudoacacia</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și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Acer platanoides</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Capcanele 4,5</a:t>
            </a:r>
            <a:endParaRPr lang="en-GB" sz="1800" dirty="0">
              <a:effectLst/>
              <a:highlight>
                <a:srgbClr val="FFFFFF"/>
              </a:highlight>
              <a:latin typeface="Times New Roman" panose="02020603050405020304" pitchFamily="18" charset="0"/>
              <a:ea typeface="Times New Roman" panose="02020603050405020304" pitchFamily="18" charset="0"/>
            </a:endParaRPr>
          </a:p>
          <a:p>
            <a:pPr indent="457200" algn="just" fontAlgn="base">
              <a:lnSpc>
                <a:spcPct val="150000"/>
              </a:lnSpc>
            </a:pPr>
            <a:r>
              <a:rPr lang="pt-BR" sz="1800" b="1" dirty="0">
                <a:solidFill>
                  <a:srgbClr val="242424"/>
                </a:solidFill>
                <a:effectLst/>
                <a:highlight>
                  <a:srgbClr val="FFFFFF"/>
                </a:highlight>
                <a:latin typeface="Times New Roman" panose="02020603050405020304" pitchFamily="18" charset="0"/>
                <a:ea typeface="Times New Roman" panose="02020603050405020304" pitchFamily="18" charset="0"/>
              </a:rPr>
              <a:t>Sectorul IV</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(lungime de 350 m, suprafață de 7 ha) este dominat de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Pinus silvestris</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și vegetație de luncă. Capcanele 1,2,3</a:t>
            </a:r>
            <a:endParaRPr lang="en-GB" sz="1800" dirty="0">
              <a:effectLst/>
              <a:highlight>
                <a:srgbClr val="FFFFFF"/>
              </a:highlight>
              <a:latin typeface="Times New Roman" panose="02020603050405020304" pitchFamily="18" charset="0"/>
              <a:ea typeface="Times New Roman" panose="02020603050405020304" pitchFamily="18" charset="0"/>
            </a:endParaRPr>
          </a:p>
          <a:p>
            <a:pPr indent="457200" algn="just" fontAlgn="base">
              <a:lnSpc>
                <a:spcPct val="150000"/>
              </a:lnSpc>
            </a:pPr>
            <a:r>
              <a:rPr lang="pt-BR" sz="1800" b="1" dirty="0">
                <a:solidFill>
                  <a:srgbClr val="242424"/>
                </a:solidFill>
                <a:effectLst/>
                <a:highlight>
                  <a:srgbClr val="FFFFFF"/>
                </a:highlight>
                <a:latin typeface="Times New Roman" panose="02020603050405020304" pitchFamily="18" charset="0"/>
                <a:ea typeface="Times New Roman" panose="02020603050405020304" pitchFamily="18" charset="0"/>
              </a:rPr>
              <a:t>Sectorul V</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(lungime de 250 m, suprafață de 5 ha) include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Quercus robur</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și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Scirpus sp</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Capcanele 13,14,15</a:t>
            </a:r>
            <a:endParaRPr lang="en-GB" sz="1800" dirty="0">
              <a:effectLst/>
              <a:highlight>
                <a:srgbClr val="FFFFFF"/>
              </a:highlight>
              <a:latin typeface="Times New Roman" panose="02020603050405020304" pitchFamily="18" charset="0"/>
              <a:ea typeface="Times New Roman" panose="02020603050405020304" pitchFamily="18" charset="0"/>
            </a:endParaRPr>
          </a:p>
          <a:p>
            <a:pPr indent="457200" algn="just" fontAlgn="base">
              <a:lnSpc>
                <a:spcPct val="150000"/>
              </a:lnSpc>
            </a:pPr>
            <a:r>
              <a:rPr lang="pt-BR" sz="1800" b="1" dirty="0">
                <a:solidFill>
                  <a:srgbClr val="242424"/>
                </a:solidFill>
                <a:effectLst/>
                <a:highlight>
                  <a:srgbClr val="FFFFFF"/>
                </a:highlight>
                <a:latin typeface="Times New Roman" panose="02020603050405020304" pitchFamily="18" charset="0"/>
                <a:ea typeface="Times New Roman" panose="02020603050405020304" pitchFamily="18" charset="0"/>
              </a:rPr>
              <a:t>Sectorul VI</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(lungime de 700 m, suprafață de 14 ha) este dominat de specii precum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Quercus sp., Scirpus sp</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și </a:t>
            </a:r>
            <a:r>
              <a:rPr lang="pt-BR" sz="1800" i="1" dirty="0">
                <a:solidFill>
                  <a:srgbClr val="242424"/>
                </a:solidFill>
                <a:effectLst/>
                <a:highlight>
                  <a:srgbClr val="FFFFFF"/>
                </a:highlight>
                <a:latin typeface="Times New Roman" panose="02020603050405020304" pitchFamily="18" charset="0"/>
                <a:ea typeface="Times New Roman" panose="02020603050405020304" pitchFamily="18" charset="0"/>
              </a:rPr>
              <a:t>Phragmites sp</a:t>
            </a:r>
            <a:r>
              <a:rPr lang="pt-BR" sz="1800" dirty="0">
                <a:solidFill>
                  <a:srgbClr val="242424"/>
                </a:solidFill>
                <a:effectLst/>
                <a:highlight>
                  <a:srgbClr val="FFFFFF"/>
                </a:highlight>
                <a:latin typeface="Times New Roman" panose="02020603050405020304" pitchFamily="18" charset="0"/>
                <a:ea typeface="Times New Roman" panose="02020603050405020304" pitchFamily="18" charset="0"/>
              </a:rPr>
              <a:t>. Capcanele 10,11,12</a:t>
            </a:r>
            <a:endParaRPr lang="en-GB" sz="1800" dirty="0">
              <a:effectLst/>
              <a:highlight>
                <a:srgbClr val="FFFFFF"/>
              </a:highligh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259302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34102F-26C2-28F5-DEB6-3BF5477DB82C}"/>
              </a:ext>
            </a:extLst>
          </p:cNvPr>
          <p:cNvSpPr>
            <a:spLocks noGrp="1"/>
          </p:cNvSpPr>
          <p:nvPr>
            <p:ph type="title"/>
          </p:nvPr>
        </p:nvSpPr>
        <p:spPr>
          <a:xfrm>
            <a:off x="5946423" y="137477"/>
            <a:ext cx="5458838" cy="1325563"/>
          </a:xfrm>
        </p:spPr>
        <p:txBody>
          <a:bodyPr>
            <a:normAutofit/>
          </a:bodyPr>
          <a:lstStyle/>
          <a:p>
            <a:r>
              <a:rPr lang="pt-BR" sz="3400" b="1" kern="100" dirty="0">
                <a:effectLst/>
                <a:latin typeface="Times New Roman" panose="02020603050405020304" pitchFamily="18" charset="0"/>
                <a:ea typeface="Calibri" panose="020F0502020204030204" pitchFamily="34" charset="0"/>
                <a:cs typeface="Times New Roman" panose="02020603050405020304" pitchFamily="18" charset="0"/>
              </a:rPr>
              <a:t>REZULTATE SI DISCUTII</a:t>
            </a:r>
            <a:br>
              <a:rPr lang="en-GB" sz="34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3400" dirty="0"/>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box full of insects&#10;&#10;Description automatically generated">
            <a:extLst>
              <a:ext uri="{FF2B5EF4-FFF2-40B4-BE49-F238E27FC236}">
                <a16:creationId xmlns:a16="http://schemas.microsoft.com/office/drawing/2014/main" id="{F7791A26-B0FF-76AF-FFAB-1AAE5D4E5F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07" t="3510" r="8881" b="749"/>
          <a:stretch/>
        </p:blipFill>
        <p:spPr bwMode="auto">
          <a:xfrm>
            <a:off x="572086" y="596165"/>
            <a:ext cx="3692081"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1F21D4C8-7960-3D76-4FCC-6A87CB37EF2E}"/>
              </a:ext>
            </a:extLst>
          </p:cNvPr>
          <p:cNvSpPr>
            <a:spLocks noGrp="1"/>
          </p:cNvSpPr>
          <p:nvPr>
            <p:ph idx="1"/>
          </p:nvPr>
        </p:nvSpPr>
        <p:spPr>
          <a:xfrm>
            <a:off x="4518903" y="943000"/>
            <a:ext cx="7101011" cy="5318835"/>
          </a:xfrm>
        </p:spPr>
        <p:txBody>
          <a:bodyPr>
            <a:normAutofit fontScale="25000" lnSpcReduction="20000"/>
          </a:bodyPr>
          <a:lstStyle/>
          <a:p>
            <a:pPr indent="457200" algn="just">
              <a:spcAft>
                <a:spcPts val="800"/>
              </a:spcAft>
            </a:pPr>
            <a:r>
              <a:rPr lang="pt-BR" sz="7200" kern="100" dirty="0">
                <a:effectLst/>
                <a:latin typeface="Times New Roman" panose="02020603050405020304" pitchFamily="18" charset="0"/>
                <a:ea typeface="Calibri" panose="020F0502020204030204" pitchFamily="34" charset="0"/>
                <a:cs typeface="Times New Roman" panose="02020603050405020304" pitchFamily="18" charset="0"/>
              </a:rPr>
              <a:t>În urma analizării probelor, pe perioada aprilie-octombrie, au fost identificate 26 de specii de coleoptere aparţinând la 8 de familii pe un total de 2118 indivizi eşantionaţi. Abundenţa speciilor identificate distribuită pe tipuri de habitate este ilustrată în tabelul 1. Se constată ca speciile dominante aparţin categoriei prădătorilor. Pentru ecosistemul Parcului Sub Arini specia dominantă este carabidul </a:t>
            </a:r>
            <a:r>
              <a:rPr lang="pt-BR" sz="7200" i="1" kern="100" dirty="0">
                <a:effectLst/>
                <a:latin typeface="Times New Roman" panose="02020603050405020304" pitchFamily="18" charset="0"/>
                <a:ea typeface="Calibri" panose="020F0502020204030204" pitchFamily="34" charset="0"/>
                <a:cs typeface="Times New Roman" panose="02020603050405020304" pitchFamily="18" charset="0"/>
              </a:rPr>
              <a:t>Caracbus violaceus</a:t>
            </a:r>
            <a:r>
              <a:rPr lang="pt-BR" sz="7200" kern="100" dirty="0">
                <a:effectLst/>
                <a:latin typeface="Times New Roman" panose="02020603050405020304" pitchFamily="18" charset="0"/>
                <a:ea typeface="Calibri" panose="020F0502020204030204" pitchFamily="34" charset="0"/>
                <a:cs typeface="Times New Roman" panose="02020603050405020304" pitchFamily="18" charset="0"/>
              </a:rPr>
              <a:t>, care a fost colectat incepand cu 29 aprilie si pana in 30 octombrie. A fost colectat de pe intreaga suprafata a parcului fiind identificata in 205 prelevari in toate cele 17 capcane. </a:t>
            </a:r>
          </a:p>
          <a:p>
            <a:pPr indent="457200" algn="just">
              <a:spcAft>
                <a:spcPts val="800"/>
              </a:spcAft>
            </a:pPr>
            <a:r>
              <a:rPr lang="pt-BR" sz="7200" i="1" kern="100" dirty="0">
                <a:effectLst/>
                <a:latin typeface="Times New Roman" panose="02020603050405020304" pitchFamily="18" charset="0"/>
                <a:ea typeface="Calibri" panose="020F0502020204030204" pitchFamily="34" charset="0"/>
                <a:cs typeface="Times New Roman" panose="02020603050405020304" pitchFamily="18" charset="0"/>
              </a:rPr>
              <a:t>Pterostichus (Bothriopterus) oblongopunctatus</a:t>
            </a:r>
            <a:r>
              <a:rPr lang="pt-BR" sz="7200" kern="100" dirty="0">
                <a:effectLst/>
                <a:latin typeface="Times New Roman" panose="02020603050405020304" pitchFamily="18" charset="0"/>
                <a:ea typeface="Calibri" panose="020F0502020204030204" pitchFamily="34" charset="0"/>
                <a:cs typeface="Times New Roman" panose="02020603050405020304" pitchFamily="18" charset="0"/>
              </a:rPr>
              <a:t>, specie oportunistă prădatoare, polifagă, cunoscută ca populând habitatul edafic (sol si frunzar) din zone recent defrişate şi reîmpădurite, caracterizate printr-o umiditate relativă scăzută. </a:t>
            </a:r>
            <a:r>
              <a:rPr lang="en-GB" sz="7200" kern="100" dirty="0">
                <a:effectLst/>
                <a:latin typeface="Times New Roman" panose="02020603050405020304" pitchFamily="18" charset="0"/>
                <a:ea typeface="Calibri" panose="020F0502020204030204" pitchFamily="34" charset="0"/>
                <a:cs typeface="Times New Roman" panose="02020603050405020304" pitchFamily="18" charset="0"/>
              </a:rPr>
              <a:t>A </a:t>
            </a:r>
            <a:r>
              <a:rPr lang="en-GB" sz="7200" kern="1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GB" sz="7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7200" kern="100" dirty="0" err="1">
                <a:effectLst/>
                <a:latin typeface="Times New Roman" panose="02020603050405020304" pitchFamily="18" charset="0"/>
                <a:ea typeface="Calibri" panose="020F0502020204030204" pitchFamily="34" charset="0"/>
                <a:cs typeface="Times New Roman" panose="02020603050405020304" pitchFamily="18" charset="0"/>
              </a:rPr>
              <a:t>capturat</a:t>
            </a:r>
            <a:r>
              <a:rPr lang="en-GB" sz="7200" kern="100" dirty="0">
                <a:effectLst/>
                <a:latin typeface="Times New Roman" panose="02020603050405020304" pitchFamily="18" charset="0"/>
                <a:ea typeface="Calibri" panose="020F0502020204030204" pitchFamily="34" charset="0"/>
                <a:cs typeface="Times New Roman" panose="02020603050405020304" pitchFamily="18" charset="0"/>
              </a:rPr>
              <a:t> in 109 </a:t>
            </a:r>
            <a:r>
              <a:rPr lang="en-GB" sz="7200" kern="100" dirty="0" err="1">
                <a:effectLst/>
                <a:latin typeface="Times New Roman" panose="02020603050405020304" pitchFamily="18" charset="0"/>
                <a:ea typeface="Calibri" panose="020F0502020204030204" pitchFamily="34" charset="0"/>
                <a:cs typeface="Times New Roman" panose="02020603050405020304" pitchFamily="18" charset="0"/>
              </a:rPr>
              <a:t>prelevari</a:t>
            </a:r>
            <a:r>
              <a:rPr lang="en-GB" sz="7200" kern="1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GB" sz="7200" kern="1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GB" sz="7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7200" kern="100" dirty="0" err="1">
                <a:effectLst/>
                <a:latin typeface="Times New Roman" panose="02020603050405020304" pitchFamily="18" charset="0"/>
                <a:ea typeface="Calibri" panose="020F0502020204030204" pitchFamily="34" charset="0"/>
                <a:cs typeface="Times New Roman" panose="02020603050405020304" pitchFamily="18" charset="0"/>
              </a:rPr>
              <a:t>semnalat</a:t>
            </a:r>
            <a:r>
              <a:rPr lang="en-GB" sz="7200" kern="100" dirty="0">
                <a:effectLst/>
                <a:latin typeface="Times New Roman" panose="02020603050405020304" pitchFamily="18" charset="0"/>
                <a:ea typeface="Calibri" panose="020F0502020204030204" pitchFamily="34" charset="0"/>
                <a:cs typeface="Times New Roman" panose="02020603050405020304" pitchFamily="18" charset="0"/>
              </a:rPr>
              <a:t> de la </a:t>
            </a:r>
            <a:r>
              <a:rPr lang="en-GB" sz="7200" kern="100" dirty="0" err="1">
                <a:effectLst/>
                <a:latin typeface="Times New Roman" panose="02020603050405020304" pitchFamily="18" charset="0"/>
                <a:ea typeface="Calibri" panose="020F0502020204030204" pitchFamily="34" charset="0"/>
                <a:cs typeface="Times New Roman" panose="02020603050405020304" pitchFamily="18" charset="0"/>
              </a:rPr>
              <a:t>sfarsitul</a:t>
            </a:r>
            <a:r>
              <a:rPr lang="en-GB" sz="7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7200" kern="100" dirty="0" err="1">
                <a:effectLst/>
                <a:latin typeface="Times New Roman" panose="02020603050405020304" pitchFamily="18" charset="0"/>
                <a:ea typeface="Calibri" panose="020F0502020204030204" pitchFamily="34" charset="0"/>
                <a:cs typeface="Times New Roman" panose="02020603050405020304" pitchFamily="18" charset="0"/>
              </a:rPr>
              <a:t>lunii</a:t>
            </a:r>
            <a:r>
              <a:rPr lang="en-GB" sz="7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7200" kern="100" dirty="0" err="1">
                <a:effectLst/>
                <a:latin typeface="Times New Roman" panose="02020603050405020304" pitchFamily="18" charset="0"/>
                <a:ea typeface="Calibri" panose="020F0502020204030204" pitchFamily="34" charset="0"/>
                <a:cs typeface="Times New Roman" panose="02020603050405020304" pitchFamily="18" charset="0"/>
              </a:rPr>
              <a:t>aprilie</a:t>
            </a:r>
            <a:r>
              <a:rPr lang="en-GB" sz="7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7200" kern="100" dirty="0" err="1">
                <a:effectLst/>
                <a:latin typeface="Times New Roman" panose="02020603050405020304" pitchFamily="18" charset="0"/>
                <a:ea typeface="Calibri" panose="020F0502020204030204" pitchFamily="34" charset="0"/>
                <a:cs typeface="Times New Roman" panose="02020603050405020304" pitchFamily="18" charset="0"/>
              </a:rPr>
              <a:t>pana</a:t>
            </a:r>
            <a:r>
              <a:rPr lang="en-GB" sz="7200" kern="1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GB" sz="7200" kern="100" dirty="0" err="1">
                <a:effectLst/>
                <a:latin typeface="Times New Roman" panose="02020603050405020304" pitchFamily="18" charset="0"/>
                <a:ea typeface="Calibri" panose="020F0502020204030204" pitchFamily="34" charset="0"/>
                <a:cs typeface="Times New Roman" panose="02020603050405020304" pitchFamily="18" charset="0"/>
              </a:rPr>
              <a:t>octombrie</a:t>
            </a:r>
            <a:r>
              <a:rPr lang="en-GB" sz="7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7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r>
              <a:rPr lang="en-GB" sz="7200" i="1" dirty="0" err="1">
                <a:effectLst/>
                <a:highlight>
                  <a:srgbClr val="FFFFFF"/>
                </a:highlight>
                <a:latin typeface="Times New Roman" panose="02020603050405020304" pitchFamily="18" charset="0"/>
                <a:ea typeface="Times New Roman" panose="02020603050405020304" pitchFamily="18" charset="0"/>
              </a:rPr>
              <a:t>Carabus</a:t>
            </a:r>
            <a:r>
              <a:rPr lang="en-GB" sz="7200" i="1" dirty="0">
                <a:effectLst/>
                <a:highlight>
                  <a:srgbClr val="FFFFFF"/>
                </a:highlight>
                <a:latin typeface="Times New Roman" panose="02020603050405020304" pitchFamily="18" charset="0"/>
                <a:ea typeface="Times New Roman" panose="02020603050405020304" pitchFamily="18" charset="0"/>
              </a:rPr>
              <a:t> </a:t>
            </a:r>
            <a:r>
              <a:rPr lang="en-GB" sz="7200" i="1" dirty="0" err="1">
                <a:effectLst/>
                <a:highlight>
                  <a:srgbClr val="FFFFFF"/>
                </a:highlight>
                <a:latin typeface="Times New Roman" panose="02020603050405020304" pitchFamily="18" charset="0"/>
                <a:ea typeface="Times New Roman" panose="02020603050405020304" pitchFamily="18" charset="0"/>
              </a:rPr>
              <a:t>coriaceus</a:t>
            </a:r>
            <a:r>
              <a:rPr lang="en-GB" sz="7200" dirty="0">
                <a:effectLst/>
                <a:highlight>
                  <a:srgbClr val="FFFFFF"/>
                </a:highlight>
                <a:latin typeface="Times New Roman" panose="02020603050405020304" pitchFamily="18" charset="0"/>
                <a:ea typeface="Times New Roman" panose="02020603050405020304" pitchFamily="18" charset="0"/>
              </a:rPr>
              <a:t>, </a:t>
            </a:r>
            <a:r>
              <a:rPr lang="en-GB" sz="7200" dirty="0" err="1">
                <a:effectLst/>
                <a:highlight>
                  <a:srgbClr val="FFFFFF"/>
                </a:highlight>
                <a:latin typeface="Times New Roman" panose="02020603050405020304" pitchFamily="18" charset="0"/>
                <a:ea typeface="Times New Roman" panose="02020603050405020304" pitchFamily="18" charset="0"/>
              </a:rPr>
              <a:t>este</a:t>
            </a:r>
            <a:r>
              <a:rPr lang="en-GB" sz="7200" dirty="0">
                <a:effectLst/>
                <a:highlight>
                  <a:srgbClr val="FFFFFF"/>
                </a:highlight>
                <a:latin typeface="Times New Roman" panose="02020603050405020304" pitchFamily="18" charset="0"/>
                <a:ea typeface="Times New Roman" panose="02020603050405020304" pitchFamily="18" charset="0"/>
              </a:rPr>
              <a:t> o specie </a:t>
            </a:r>
            <a:r>
              <a:rPr lang="en-GB" sz="7200" dirty="0" err="1">
                <a:effectLst/>
                <a:highlight>
                  <a:srgbClr val="FFFFFF"/>
                </a:highlight>
                <a:latin typeface="Times New Roman" panose="02020603050405020304" pitchFamily="18" charset="0"/>
                <a:ea typeface="Times New Roman" panose="02020603050405020304" pitchFamily="18" charset="0"/>
              </a:rPr>
              <a:t>epigee</a:t>
            </a:r>
            <a:r>
              <a:rPr lang="en-GB" sz="7200" dirty="0">
                <a:effectLst/>
                <a:highlight>
                  <a:srgbClr val="FFFFFF"/>
                </a:highlight>
                <a:latin typeface="Times New Roman" panose="02020603050405020304" pitchFamily="18" charset="0"/>
                <a:ea typeface="Times New Roman" panose="02020603050405020304" pitchFamily="18" charset="0"/>
              </a:rPr>
              <a:t> care nu </a:t>
            </a:r>
            <a:r>
              <a:rPr lang="en-GB" sz="7200" dirty="0" err="1">
                <a:effectLst/>
                <a:highlight>
                  <a:srgbClr val="FFFFFF"/>
                </a:highlight>
                <a:latin typeface="Times New Roman" panose="02020603050405020304" pitchFamily="18" charset="0"/>
                <a:ea typeface="Times New Roman" panose="02020603050405020304" pitchFamily="18" charset="0"/>
              </a:rPr>
              <a:t>zboara</a:t>
            </a:r>
            <a:r>
              <a:rPr lang="en-GB" sz="7200" dirty="0">
                <a:effectLst/>
                <a:highlight>
                  <a:srgbClr val="FFFFFF"/>
                </a:highlight>
                <a:latin typeface="Times New Roman" panose="02020603050405020304" pitchFamily="18" charset="0"/>
                <a:ea typeface="Times New Roman" panose="02020603050405020304" pitchFamily="18" charset="0"/>
              </a:rPr>
              <a:t>, </a:t>
            </a:r>
            <a:r>
              <a:rPr lang="en-GB" sz="7200" dirty="0" err="1">
                <a:effectLst/>
                <a:highlight>
                  <a:srgbClr val="FFFFFF"/>
                </a:highlight>
                <a:latin typeface="Times New Roman" panose="02020603050405020304" pitchFamily="18" charset="0"/>
                <a:ea typeface="Times New Roman" panose="02020603050405020304" pitchFamily="18" charset="0"/>
              </a:rPr>
              <a:t>adultii</a:t>
            </a:r>
            <a:r>
              <a:rPr lang="en-GB" sz="7200" dirty="0">
                <a:effectLst/>
                <a:highlight>
                  <a:srgbClr val="FFFFFF"/>
                </a:highlight>
                <a:latin typeface="Times New Roman" panose="02020603050405020304" pitchFamily="18" charset="0"/>
                <a:ea typeface="Times New Roman" panose="02020603050405020304" pitchFamily="18" charset="0"/>
              </a:rPr>
              <a:t> </a:t>
            </a:r>
            <a:r>
              <a:rPr lang="en-GB" sz="7200" dirty="0" err="1">
                <a:effectLst/>
                <a:highlight>
                  <a:srgbClr val="FFFFFF"/>
                </a:highlight>
                <a:latin typeface="Times New Roman" panose="02020603050405020304" pitchFamily="18" charset="0"/>
                <a:ea typeface="Times New Roman" panose="02020603050405020304" pitchFamily="18" charset="0"/>
              </a:rPr>
              <a:t>traiesc</a:t>
            </a:r>
            <a:r>
              <a:rPr lang="en-GB" sz="7200" dirty="0">
                <a:effectLst/>
                <a:highlight>
                  <a:srgbClr val="FFFFFF"/>
                </a:highlight>
                <a:latin typeface="Times New Roman" panose="02020603050405020304" pitchFamily="18" charset="0"/>
                <a:ea typeface="Times New Roman" panose="02020603050405020304" pitchFamily="18" charset="0"/>
              </a:rPr>
              <a:t> 2-3 ani </a:t>
            </a:r>
            <a:r>
              <a:rPr lang="en-GB" sz="7200" dirty="0" err="1">
                <a:effectLst/>
                <a:highlight>
                  <a:srgbClr val="FFFFFF"/>
                </a:highlight>
                <a:latin typeface="Times New Roman" panose="02020603050405020304" pitchFamily="18" charset="0"/>
                <a:ea typeface="Times New Roman" panose="02020603050405020304" pitchFamily="18" charset="0"/>
              </a:rPr>
              <a:t>si</a:t>
            </a:r>
            <a:r>
              <a:rPr lang="en-GB" sz="7200" dirty="0">
                <a:effectLst/>
                <a:highlight>
                  <a:srgbClr val="FFFFFF"/>
                </a:highlight>
                <a:latin typeface="Times New Roman" panose="02020603050405020304" pitchFamily="18" charset="0"/>
                <a:ea typeface="Times New Roman" panose="02020603050405020304" pitchFamily="18" charset="0"/>
              </a:rPr>
              <a:t> sunt </a:t>
            </a:r>
            <a:r>
              <a:rPr lang="en-GB" sz="7200" dirty="0" err="1">
                <a:effectLst/>
                <a:highlight>
                  <a:srgbClr val="FFFFFF"/>
                </a:highlight>
                <a:latin typeface="Times New Roman" panose="02020603050405020304" pitchFamily="18" charset="0"/>
                <a:ea typeface="Times New Roman" panose="02020603050405020304" pitchFamily="18" charset="0"/>
              </a:rPr>
              <a:t>activi</a:t>
            </a:r>
            <a:r>
              <a:rPr lang="en-GB" sz="7200" dirty="0">
                <a:effectLst/>
                <a:highlight>
                  <a:srgbClr val="FFFFFF"/>
                </a:highlight>
                <a:latin typeface="Times New Roman" panose="02020603050405020304" pitchFamily="18" charset="0"/>
                <a:ea typeface="Times New Roman" panose="02020603050405020304" pitchFamily="18" charset="0"/>
              </a:rPr>
              <a:t> in </a:t>
            </a:r>
            <a:r>
              <a:rPr lang="en-GB" sz="7200" dirty="0" err="1">
                <a:effectLst/>
                <a:highlight>
                  <a:srgbClr val="FFFFFF"/>
                </a:highlight>
                <a:latin typeface="Times New Roman" panose="02020603050405020304" pitchFamily="18" charset="0"/>
                <a:ea typeface="Times New Roman" panose="02020603050405020304" pitchFamily="18" charset="0"/>
              </a:rPr>
              <a:t>perioada</a:t>
            </a:r>
            <a:r>
              <a:rPr lang="en-GB" sz="7200" dirty="0">
                <a:effectLst/>
                <a:highlight>
                  <a:srgbClr val="FFFFFF"/>
                </a:highlight>
                <a:latin typeface="Times New Roman" panose="02020603050405020304" pitchFamily="18" charset="0"/>
                <a:ea typeface="Times New Roman" panose="02020603050405020304" pitchFamily="18" charset="0"/>
              </a:rPr>
              <a:t> </a:t>
            </a:r>
            <a:r>
              <a:rPr lang="en-GB" sz="7200" dirty="0" err="1">
                <a:effectLst/>
                <a:highlight>
                  <a:srgbClr val="FFFFFF"/>
                </a:highlight>
                <a:latin typeface="Times New Roman" panose="02020603050405020304" pitchFamily="18" charset="0"/>
                <a:ea typeface="Times New Roman" panose="02020603050405020304" pitchFamily="18" charset="0"/>
              </a:rPr>
              <a:t>aprilie-octombrie</a:t>
            </a:r>
            <a:r>
              <a:rPr lang="en-GB" sz="7200" dirty="0">
                <a:effectLst/>
                <a:highlight>
                  <a:srgbClr val="FFFFFF"/>
                </a:highlight>
                <a:latin typeface="Times New Roman" panose="02020603050405020304" pitchFamily="18" charset="0"/>
                <a:ea typeface="Times New Roman" panose="02020603050405020304" pitchFamily="18" charset="0"/>
              </a:rPr>
              <a:t> cand au </a:t>
            </a:r>
            <a:r>
              <a:rPr lang="en-GB" sz="7200" dirty="0" err="1">
                <a:effectLst/>
                <a:highlight>
                  <a:srgbClr val="FFFFFF"/>
                </a:highlight>
                <a:latin typeface="Times New Roman" panose="02020603050405020304" pitchFamily="18" charset="0"/>
                <a:ea typeface="Times New Roman" panose="02020603050405020304" pitchFamily="18" charset="0"/>
              </a:rPr>
              <a:t>si</a:t>
            </a:r>
            <a:r>
              <a:rPr lang="en-GB" sz="7200" dirty="0">
                <a:effectLst/>
                <a:highlight>
                  <a:srgbClr val="FFFFFF"/>
                </a:highlight>
                <a:latin typeface="Times New Roman" panose="02020603050405020304" pitchFamily="18" charset="0"/>
                <a:ea typeface="Times New Roman" panose="02020603050405020304" pitchFamily="18" charset="0"/>
              </a:rPr>
              <a:t> </a:t>
            </a:r>
            <a:r>
              <a:rPr lang="en-GB" sz="7200" dirty="0" err="1">
                <a:effectLst/>
                <a:highlight>
                  <a:srgbClr val="FFFFFF"/>
                </a:highlight>
                <a:latin typeface="Times New Roman" panose="02020603050405020304" pitchFamily="18" charset="0"/>
                <a:ea typeface="Times New Roman" panose="02020603050405020304" pitchFamily="18" charset="0"/>
              </a:rPr>
              <a:t>fost</a:t>
            </a:r>
            <a:r>
              <a:rPr lang="en-GB" sz="7200" dirty="0">
                <a:effectLst/>
                <a:highlight>
                  <a:srgbClr val="FFFFFF"/>
                </a:highlight>
                <a:latin typeface="Times New Roman" panose="02020603050405020304" pitchFamily="18" charset="0"/>
                <a:ea typeface="Times New Roman" panose="02020603050405020304" pitchFamily="18" charset="0"/>
              </a:rPr>
              <a:t> </a:t>
            </a:r>
            <a:r>
              <a:rPr lang="en-GB" sz="7200" dirty="0" err="1">
                <a:effectLst/>
                <a:highlight>
                  <a:srgbClr val="FFFFFF"/>
                </a:highlight>
                <a:latin typeface="Times New Roman" panose="02020603050405020304" pitchFamily="18" charset="0"/>
                <a:ea typeface="Times New Roman" panose="02020603050405020304" pitchFamily="18" charset="0"/>
              </a:rPr>
              <a:t>colectati</a:t>
            </a:r>
            <a:r>
              <a:rPr lang="en-GB" sz="7200" dirty="0">
                <a:effectLst/>
                <a:highlight>
                  <a:srgbClr val="FFFFFF"/>
                </a:highlight>
                <a:latin typeface="Times New Roman" panose="02020603050405020304" pitchFamily="18" charset="0"/>
                <a:ea typeface="Times New Roman" panose="02020603050405020304" pitchFamily="18" charset="0"/>
              </a:rPr>
              <a:t> din </a:t>
            </a:r>
            <a:r>
              <a:rPr lang="en-GB" sz="7200" dirty="0" err="1">
                <a:effectLst/>
                <a:highlight>
                  <a:srgbClr val="FFFFFF"/>
                </a:highlight>
                <a:latin typeface="Times New Roman" panose="02020603050405020304" pitchFamily="18" charset="0"/>
                <a:ea typeface="Times New Roman" panose="02020603050405020304" pitchFamily="18" charset="0"/>
              </a:rPr>
              <a:t>parcul</a:t>
            </a:r>
            <a:r>
              <a:rPr lang="en-GB" sz="7200" dirty="0">
                <a:effectLst/>
                <a:highlight>
                  <a:srgbClr val="FFFFFF"/>
                </a:highlight>
                <a:latin typeface="Times New Roman" panose="02020603050405020304" pitchFamily="18" charset="0"/>
                <a:ea typeface="Times New Roman" panose="02020603050405020304" pitchFamily="18" charset="0"/>
              </a:rPr>
              <a:t> Sub </a:t>
            </a:r>
            <a:r>
              <a:rPr lang="en-GB" sz="7200" dirty="0" err="1">
                <a:effectLst/>
                <a:highlight>
                  <a:srgbClr val="FFFFFF"/>
                </a:highlight>
                <a:latin typeface="Times New Roman" panose="02020603050405020304" pitchFamily="18" charset="0"/>
                <a:ea typeface="Times New Roman" panose="02020603050405020304" pitchFamily="18" charset="0"/>
              </a:rPr>
              <a:t>Arini</a:t>
            </a:r>
            <a:r>
              <a:rPr lang="en-GB" sz="7200" dirty="0">
                <a:effectLst/>
                <a:highlight>
                  <a:srgbClr val="FFFFFF"/>
                </a:highlight>
                <a:latin typeface="Times New Roman" panose="02020603050405020304" pitchFamily="18" charset="0"/>
                <a:ea typeface="Times New Roman" panose="02020603050405020304" pitchFamily="18" charset="0"/>
              </a:rPr>
              <a:t>. </a:t>
            </a:r>
            <a:r>
              <a:rPr lang="pt-BR" sz="7200" dirty="0">
                <a:effectLst/>
                <a:highlight>
                  <a:srgbClr val="FFFFFF"/>
                </a:highlight>
                <a:latin typeface="Times New Roman" panose="02020603050405020304" pitchFamily="18" charset="0"/>
                <a:ea typeface="Times New Roman" panose="02020603050405020304" pitchFamily="18" charset="0"/>
              </a:rPr>
              <a:t>In timpul zilei adultii stau ascunsi in stratul de frunze putrede de la baza bustenilor, sub pietre, bucati de lemn si trunchiuri de copaci cazute. Adultii joaca un rol important in tinerea sub control a populatiilor de insect defoliatoare, larve de muste (</a:t>
            </a:r>
            <a:r>
              <a:rPr lang="pt-BR" sz="7200" i="1" dirty="0">
                <a:effectLst/>
                <a:highlight>
                  <a:srgbClr val="FFFFFF"/>
                </a:highlight>
                <a:latin typeface="Times New Roman" panose="02020603050405020304" pitchFamily="18" charset="0"/>
                <a:ea typeface="Times New Roman" panose="02020603050405020304" pitchFamily="18" charset="0"/>
              </a:rPr>
              <a:t>Apethymus</a:t>
            </a:r>
            <a:r>
              <a:rPr lang="pt-BR" sz="7200" dirty="0">
                <a:effectLst/>
                <a:highlight>
                  <a:srgbClr val="FFFFFF"/>
                </a:highlight>
                <a:latin typeface="Times New Roman" panose="02020603050405020304" pitchFamily="18" charset="0"/>
                <a:ea typeface="Times New Roman" panose="02020603050405020304" pitchFamily="18" charset="0"/>
              </a:rPr>
              <a:t>), omizi de molii (</a:t>
            </a:r>
            <a:r>
              <a:rPr lang="pt-BR" sz="7200" i="1" dirty="0">
                <a:effectLst/>
                <a:highlight>
                  <a:srgbClr val="FFFFFF"/>
                </a:highlight>
                <a:latin typeface="Times New Roman" panose="02020603050405020304" pitchFamily="18" charset="0"/>
                <a:ea typeface="Times New Roman" panose="02020603050405020304" pitchFamily="18" charset="0"/>
              </a:rPr>
              <a:t>Tortrix viridana</a:t>
            </a:r>
            <a:r>
              <a:rPr lang="pt-BR" sz="7200" dirty="0">
                <a:effectLst/>
                <a:highlight>
                  <a:srgbClr val="FFFFFF"/>
                </a:highlight>
                <a:latin typeface="Times New Roman" panose="02020603050405020304" pitchFamily="18" charset="0"/>
                <a:ea typeface="Times New Roman" panose="02020603050405020304" pitchFamily="18" charset="0"/>
              </a:rPr>
              <a:t>) (Ruicanescu A., 1997). In perimetrul parului Sub Arini a fost semnalate 3 specimene, colectate in lunile august si septembrie in capcana 13 care a fost amplasată într-o zonă închisă, fără expunere la soare, foarte aproape de un drum de pământ și la aproximativ 5-6 metri de o alee. </a:t>
            </a:r>
            <a:endParaRPr lang="en-GB" sz="7200" dirty="0">
              <a:effectLst/>
              <a:highlight>
                <a:srgbClr val="FFFFFF"/>
              </a:highlight>
              <a:latin typeface="Times New Roman" panose="02020603050405020304" pitchFamily="18" charset="0"/>
              <a:ea typeface="Times New Roman" panose="02020603050405020304" pitchFamily="18" charset="0"/>
            </a:endParaRPr>
          </a:p>
          <a:p>
            <a:r>
              <a:rPr lang="pt-BR" sz="7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7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Tree>
    <p:extLst>
      <p:ext uri="{BB962C8B-B14F-4D97-AF65-F5344CB8AC3E}">
        <p14:creationId xmlns:p14="http://schemas.microsoft.com/office/powerpoint/2010/main" val="24581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548F5DE1-D2AD-1DDC-B8FF-C0D3E3E56689}"/>
              </a:ext>
            </a:extLst>
          </p:cNvPr>
          <p:cNvGraphicFramePr>
            <a:graphicFrameLocks noGrp="1"/>
          </p:cNvGraphicFramePr>
          <p:nvPr>
            <p:extLst>
              <p:ext uri="{D42A27DB-BD31-4B8C-83A1-F6EECF244321}">
                <p14:modId xmlns:p14="http://schemas.microsoft.com/office/powerpoint/2010/main" val="2896949609"/>
              </p:ext>
            </p:extLst>
          </p:nvPr>
        </p:nvGraphicFramePr>
        <p:xfrm>
          <a:off x="900333" y="636206"/>
          <a:ext cx="9738564" cy="6144524"/>
        </p:xfrm>
        <a:graphic>
          <a:graphicData uri="http://schemas.openxmlformats.org/drawingml/2006/table">
            <a:tbl>
              <a:tblPr firstRow="1" firstCol="1" bandRow="1">
                <a:tableStyleId>{5C22544A-7EE6-4342-B048-85BDC9FD1C3A}</a:tableStyleId>
              </a:tblPr>
              <a:tblGrid>
                <a:gridCol w="736209">
                  <a:extLst>
                    <a:ext uri="{9D8B030D-6E8A-4147-A177-3AD203B41FA5}">
                      <a16:colId xmlns:a16="http://schemas.microsoft.com/office/drawing/2014/main" val="3061500112"/>
                    </a:ext>
                  </a:extLst>
                </a:gridCol>
                <a:gridCol w="1201082">
                  <a:extLst>
                    <a:ext uri="{9D8B030D-6E8A-4147-A177-3AD203B41FA5}">
                      <a16:colId xmlns:a16="http://schemas.microsoft.com/office/drawing/2014/main" val="1107344721"/>
                    </a:ext>
                  </a:extLst>
                </a:gridCol>
                <a:gridCol w="3471667">
                  <a:extLst>
                    <a:ext uri="{9D8B030D-6E8A-4147-A177-3AD203B41FA5}">
                      <a16:colId xmlns:a16="http://schemas.microsoft.com/office/drawing/2014/main" val="4234269183"/>
                    </a:ext>
                  </a:extLst>
                </a:gridCol>
                <a:gridCol w="1879019">
                  <a:extLst>
                    <a:ext uri="{9D8B030D-6E8A-4147-A177-3AD203B41FA5}">
                      <a16:colId xmlns:a16="http://schemas.microsoft.com/office/drawing/2014/main" val="1148838138"/>
                    </a:ext>
                  </a:extLst>
                </a:gridCol>
                <a:gridCol w="1476131">
                  <a:extLst>
                    <a:ext uri="{9D8B030D-6E8A-4147-A177-3AD203B41FA5}">
                      <a16:colId xmlns:a16="http://schemas.microsoft.com/office/drawing/2014/main" val="3804782592"/>
                    </a:ext>
                  </a:extLst>
                </a:gridCol>
                <a:gridCol w="974456">
                  <a:extLst>
                    <a:ext uri="{9D8B030D-6E8A-4147-A177-3AD203B41FA5}">
                      <a16:colId xmlns:a16="http://schemas.microsoft.com/office/drawing/2014/main" val="4134337145"/>
                    </a:ext>
                  </a:extLst>
                </a:gridCol>
              </a:tblGrid>
              <a:tr h="193347">
                <a:tc>
                  <a:txBody>
                    <a:bodyPr/>
                    <a:lstStyle/>
                    <a:p>
                      <a:pPr algn="ctr">
                        <a:lnSpc>
                          <a:spcPct val="107000"/>
                        </a:lnSpc>
                        <a:spcAft>
                          <a:spcPts val="800"/>
                        </a:spcAft>
                      </a:pPr>
                      <a:r>
                        <a:rPr lang="en-GB" sz="1200" kern="0">
                          <a:effectLst/>
                        </a:rPr>
                        <a:t>Nr. Crt.</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kern="0">
                          <a:effectLst/>
                        </a:rPr>
                        <a:t>Familia</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kern="0">
                          <a:effectLst/>
                        </a:rPr>
                        <a:t>Specia</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kern="0">
                          <a:effectLst/>
                        </a:rPr>
                        <a:t>Elementul zoogeografic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nSpc>
                          <a:spcPct val="107000"/>
                        </a:lnSpc>
                        <a:spcAft>
                          <a:spcPts val="800"/>
                        </a:spcAft>
                      </a:pPr>
                      <a:r>
                        <a:rPr lang="en-GB" sz="1200" kern="0">
                          <a:effectLst/>
                        </a:rPr>
                        <a:t>Valente ecologice</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nSpc>
                          <a:spcPct val="107000"/>
                        </a:lnSpc>
                        <a:spcAft>
                          <a:spcPts val="800"/>
                        </a:spcAft>
                      </a:pPr>
                      <a:r>
                        <a:rPr lang="en-GB" sz="1200" kern="0">
                          <a:effectLst/>
                        </a:rPr>
                        <a:t>Exemplare</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2926707247"/>
                  </a:ext>
                </a:extLst>
              </a:tr>
              <a:tr h="213634">
                <a:tc>
                  <a:txBody>
                    <a:bodyPr/>
                    <a:lstStyle/>
                    <a:p>
                      <a:pPr algn="ctr">
                        <a:lnSpc>
                          <a:spcPct val="107000"/>
                        </a:lnSpc>
                        <a:spcAft>
                          <a:spcPts val="800"/>
                        </a:spcAft>
                      </a:pPr>
                      <a:r>
                        <a:rPr lang="en-GB" sz="1200" u="none" kern="0">
                          <a:effectLst/>
                        </a:rPr>
                        <a:t>1</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rowSpan="13">
                  <a:txBody>
                    <a:bodyPr/>
                    <a:lstStyle/>
                    <a:p>
                      <a:pPr algn="ctr">
                        <a:lnSpc>
                          <a:spcPct val="107000"/>
                        </a:lnSpc>
                        <a:spcAft>
                          <a:spcPts val="800"/>
                        </a:spcAft>
                      </a:pPr>
                      <a:endParaRPr lang="en-GB" sz="1200" b="1" u="sng" kern="100" dirty="0">
                        <a:effectLst/>
                      </a:endParaRPr>
                    </a:p>
                    <a:p>
                      <a:pPr algn="ctr">
                        <a:lnSpc>
                          <a:spcPct val="107000"/>
                        </a:lnSpc>
                        <a:spcAft>
                          <a:spcPts val="800"/>
                        </a:spcAft>
                      </a:pPr>
                      <a:r>
                        <a:rPr lang="en-GB" sz="1200" b="1" u="sng" kern="100" dirty="0">
                          <a:effectLst/>
                        </a:rPr>
                        <a:t> </a:t>
                      </a:r>
                      <a:r>
                        <a:rPr lang="en-GB" sz="1200" b="1" u="sng" kern="100" dirty="0" err="1">
                          <a:effectLst/>
                        </a:rPr>
                        <a:t>Carabidae</a:t>
                      </a:r>
                      <a:endParaRPr lang="en-GB" sz="1200" b="1" u="sng"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nSpc>
                          <a:spcPct val="107000"/>
                        </a:lnSpc>
                        <a:spcAft>
                          <a:spcPts val="800"/>
                        </a:spcAft>
                      </a:pPr>
                      <a:r>
                        <a:rPr lang="en-GB" sz="1200" i="1" kern="0" dirty="0" err="1">
                          <a:effectLst/>
                        </a:rPr>
                        <a:t>Benbidion</a:t>
                      </a:r>
                      <a:r>
                        <a:rPr lang="en-GB" sz="1200" i="1" kern="0" dirty="0">
                          <a:effectLst/>
                        </a:rPr>
                        <a:t> </a:t>
                      </a:r>
                      <a:r>
                        <a:rPr lang="en-GB" sz="1200" i="1" kern="0" dirty="0" err="1">
                          <a:effectLst/>
                        </a:rPr>
                        <a:t>illigeri</a:t>
                      </a:r>
                      <a:r>
                        <a:rPr lang="en-GB" sz="1200" i="1" kern="0" dirty="0">
                          <a:effectLst/>
                        </a:rPr>
                        <a:t> </a:t>
                      </a:r>
                      <a:r>
                        <a:rPr lang="en-GB" sz="1200" i="1" kern="0" dirty="0" err="1">
                          <a:effectLst/>
                        </a:rPr>
                        <a:t>Latreille</a:t>
                      </a:r>
                      <a:r>
                        <a:rPr lang="en-GB" sz="1200" i="1" kern="0" dirty="0">
                          <a:effectLst/>
                        </a:rPr>
                        <a:t>, 1802</a:t>
                      </a:r>
                      <a:endParaRPr lang="en-GB" sz="12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nSpc>
                          <a:spcPct val="107000"/>
                        </a:lnSpc>
                        <a:spcAft>
                          <a:spcPts val="800"/>
                        </a:spcAft>
                      </a:pPr>
                      <a:r>
                        <a:rPr lang="en-GB" sz="1200" kern="0">
                          <a:effectLst/>
                        </a:rPr>
                        <a:t>Carpatic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nSpc>
                          <a:spcPct val="107000"/>
                        </a:lnSpc>
                        <a:spcAft>
                          <a:spcPts val="800"/>
                        </a:spcAft>
                      </a:pPr>
                      <a:r>
                        <a:rPr lang="en-GB" sz="1200" kern="0">
                          <a:effectLst/>
                        </a:rPr>
                        <a:t>Mezohigrofil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3</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3386034412"/>
                  </a:ext>
                </a:extLst>
              </a:tr>
              <a:tr h="213634">
                <a:tc>
                  <a:txBody>
                    <a:bodyPr/>
                    <a:lstStyle/>
                    <a:p>
                      <a:pPr algn="just">
                        <a:lnSpc>
                          <a:spcPct val="107000"/>
                        </a:lnSpc>
                        <a:spcAft>
                          <a:spcPts val="800"/>
                        </a:spcAft>
                      </a:pPr>
                      <a:r>
                        <a:rPr lang="en-GB" sz="1200" u="none" kern="0">
                          <a:effectLst/>
                        </a:rPr>
                        <a:t>2</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100">
                          <a:effectLst/>
                        </a:rPr>
                        <a:t>Bradycellus ruficollis (Stephens, 1828)</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Carpatic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Mezohigrofil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10</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3434170763"/>
                  </a:ext>
                </a:extLst>
              </a:tr>
              <a:tr h="213634">
                <a:tc>
                  <a:txBody>
                    <a:bodyPr/>
                    <a:lstStyle/>
                    <a:p>
                      <a:pPr algn="just">
                        <a:lnSpc>
                          <a:spcPct val="107000"/>
                        </a:lnSpc>
                        <a:spcAft>
                          <a:spcPts val="800"/>
                        </a:spcAft>
                      </a:pPr>
                      <a:r>
                        <a:rPr lang="en-GB" sz="1200" u="none" kern="0">
                          <a:effectLst/>
                        </a:rPr>
                        <a:t>3</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fontAlgn="base"/>
                      <a:r>
                        <a:rPr lang="en-GB" sz="1200" i="1" kern="100">
                          <a:effectLst/>
                          <a:highlight>
                            <a:srgbClr val="FFFFFF"/>
                          </a:highlight>
                        </a:rPr>
                        <a:t>Carabus violaceus Linnaeus, 1758 </a:t>
                      </a:r>
                      <a:endParaRPr lang="en-GB" sz="1200" i="1" kern="100">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Carpatic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Mezohigrofil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1181</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1783152552"/>
                  </a:ext>
                </a:extLst>
              </a:tr>
              <a:tr h="213634">
                <a:tc>
                  <a:txBody>
                    <a:bodyPr/>
                    <a:lstStyle/>
                    <a:p>
                      <a:pPr algn="just">
                        <a:lnSpc>
                          <a:spcPct val="107000"/>
                        </a:lnSpc>
                        <a:spcAft>
                          <a:spcPts val="800"/>
                        </a:spcAft>
                      </a:pPr>
                      <a:r>
                        <a:rPr lang="en-GB" sz="1200" u="none" kern="0">
                          <a:effectLst/>
                        </a:rPr>
                        <a:t>4</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0">
                          <a:effectLst/>
                        </a:rPr>
                        <a:t>Carabus (Procustes) coriaceus </a:t>
                      </a:r>
                      <a:r>
                        <a:rPr lang="en-GB" sz="1200" i="1" kern="100">
                          <a:effectLst/>
                        </a:rPr>
                        <a:t>Linnaeus, 1758</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Carpatic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Mezohigrofil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3</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661425194"/>
                  </a:ext>
                </a:extLst>
              </a:tr>
              <a:tr h="213634">
                <a:tc>
                  <a:txBody>
                    <a:bodyPr/>
                    <a:lstStyle/>
                    <a:p>
                      <a:pPr algn="just">
                        <a:lnSpc>
                          <a:spcPct val="107000"/>
                        </a:lnSpc>
                        <a:spcAft>
                          <a:spcPts val="800"/>
                        </a:spcAft>
                      </a:pPr>
                      <a:r>
                        <a:rPr lang="en-GB" sz="1200" u="none" kern="0">
                          <a:effectLst/>
                        </a:rPr>
                        <a:t>5</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0" dirty="0" err="1">
                          <a:effectLst/>
                        </a:rPr>
                        <a:t>Harpalus</a:t>
                      </a:r>
                      <a:r>
                        <a:rPr lang="en-GB" sz="1200" i="1" kern="0" dirty="0">
                          <a:effectLst/>
                        </a:rPr>
                        <a:t> aeneus (Fabricius, 1775)</a:t>
                      </a:r>
                      <a:endParaRPr lang="en-GB" sz="12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Eurosiberian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Mezohigrofil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8</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3244455895"/>
                  </a:ext>
                </a:extLst>
              </a:tr>
              <a:tr h="213634">
                <a:tc>
                  <a:txBody>
                    <a:bodyPr/>
                    <a:lstStyle/>
                    <a:p>
                      <a:pPr algn="just">
                        <a:lnSpc>
                          <a:spcPct val="107000"/>
                        </a:lnSpc>
                        <a:spcAft>
                          <a:spcPts val="800"/>
                        </a:spcAft>
                      </a:pPr>
                      <a:r>
                        <a:rPr lang="en-GB" sz="1200" u="none" kern="0">
                          <a:effectLst/>
                        </a:rPr>
                        <a:t>6</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0">
                          <a:effectLst/>
                        </a:rPr>
                        <a:t>Harpalus rubripes (Dufischmid, 1812) </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Eurosiberian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Mezohigrofil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1</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449753468"/>
                  </a:ext>
                </a:extLst>
              </a:tr>
              <a:tr h="213634">
                <a:tc>
                  <a:txBody>
                    <a:bodyPr/>
                    <a:lstStyle/>
                    <a:p>
                      <a:pPr algn="just">
                        <a:lnSpc>
                          <a:spcPct val="107000"/>
                        </a:lnSpc>
                        <a:spcAft>
                          <a:spcPts val="800"/>
                        </a:spcAft>
                      </a:pPr>
                      <a:r>
                        <a:rPr lang="en-GB" sz="1200" u="none" kern="0">
                          <a:effectLst/>
                        </a:rPr>
                        <a:t>7</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0">
                          <a:effectLst/>
                        </a:rPr>
                        <a:t>Harpalus rufipes Degeer, 1774</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Eurosiberian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Mezohigrofil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15</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2195974130"/>
                  </a:ext>
                </a:extLst>
              </a:tr>
              <a:tr h="213634">
                <a:tc>
                  <a:txBody>
                    <a:bodyPr/>
                    <a:lstStyle/>
                    <a:p>
                      <a:pPr algn="just">
                        <a:lnSpc>
                          <a:spcPct val="107000"/>
                        </a:lnSpc>
                        <a:spcAft>
                          <a:spcPts val="800"/>
                        </a:spcAft>
                      </a:pPr>
                      <a:r>
                        <a:rPr lang="en-GB" sz="1200" u="none" kern="0">
                          <a:effectLst/>
                        </a:rPr>
                        <a:t>8</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0">
                          <a:effectLst/>
                        </a:rPr>
                        <a:t>Lebia chlorocephala Hoffkan, 1803</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Mediteranean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2</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1733003102"/>
                  </a:ext>
                </a:extLst>
              </a:tr>
              <a:tr h="213634">
                <a:tc>
                  <a:txBody>
                    <a:bodyPr/>
                    <a:lstStyle/>
                    <a:p>
                      <a:pPr algn="just">
                        <a:lnSpc>
                          <a:spcPct val="107000"/>
                        </a:lnSpc>
                        <a:spcAft>
                          <a:spcPts val="800"/>
                        </a:spcAft>
                      </a:pPr>
                      <a:r>
                        <a:rPr lang="en-GB" sz="1200" u="none" kern="0">
                          <a:effectLst/>
                        </a:rPr>
                        <a:t>9</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nSpc>
                          <a:spcPct val="107000"/>
                        </a:lnSpc>
                        <a:spcAft>
                          <a:spcPts val="800"/>
                        </a:spcAft>
                      </a:pPr>
                      <a:r>
                        <a:rPr lang="en-GB" sz="1200" i="1" kern="0">
                          <a:effectLst/>
                        </a:rPr>
                        <a:t>Leistus ferrugineus </a:t>
                      </a:r>
                      <a:r>
                        <a:rPr lang="en-GB" sz="1200" i="1" kern="100">
                          <a:effectLst/>
                        </a:rPr>
                        <a:t>Linnaeus, 1758</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Paleartic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1</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3310135067"/>
                  </a:ext>
                </a:extLst>
              </a:tr>
              <a:tr h="213634">
                <a:tc>
                  <a:txBody>
                    <a:bodyPr/>
                    <a:lstStyle/>
                    <a:p>
                      <a:pPr algn="just">
                        <a:lnSpc>
                          <a:spcPct val="107000"/>
                        </a:lnSpc>
                        <a:spcAft>
                          <a:spcPts val="800"/>
                        </a:spcAft>
                      </a:pPr>
                      <a:r>
                        <a:rPr lang="en-GB" sz="1200" u="none" kern="0">
                          <a:effectLst/>
                        </a:rPr>
                        <a:t>10</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nSpc>
                          <a:spcPct val="107000"/>
                        </a:lnSpc>
                        <a:spcAft>
                          <a:spcPts val="800"/>
                        </a:spcAft>
                      </a:pPr>
                      <a:r>
                        <a:rPr lang="en-GB" sz="1200" i="1" kern="100" dirty="0" err="1">
                          <a:effectLst/>
                        </a:rPr>
                        <a:t>Nebria</a:t>
                      </a:r>
                      <a:r>
                        <a:rPr lang="en-GB" sz="1200" i="1" kern="100" dirty="0">
                          <a:effectLst/>
                        </a:rPr>
                        <a:t> </a:t>
                      </a:r>
                      <a:r>
                        <a:rPr lang="en-GB" sz="1200" i="1" kern="100" dirty="0" err="1">
                          <a:effectLst/>
                        </a:rPr>
                        <a:t>picicornis</a:t>
                      </a:r>
                      <a:r>
                        <a:rPr lang="en-GB" sz="1200" i="1" kern="100" dirty="0">
                          <a:effectLst/>
                        </a:rPr>
                        <a:t> Fabricius, 1775, 1801</a:t>
                      </a:r>
                      <a:endParaRPr lang="en-GB" sz="12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Paleartic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1</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900501622"/>
                  </a:ext>
                </a:extLst>
              </a:tr>
              <a:tr h="213634">
                <a:tc>
                  <a:txBody>
                    <a:bodyPr/>
                    <a:lstStyle/>
                    <a:p>
                      <a:pPr algn="just">
                        <a:lnSpc>
                          <a:spcPct val="107000"/>
                        </a:lnSpc>
                        <a:spcAft>
                          <a:spcPts val="800"/>
                        </a:spcAft>
                      </a:pPr>
                      <a:r>
                        <a:rPr lang="en-GB" sz="1200" u="none" kern="0">
                          <a:effectLst/>
                        </a:rPr>
                        <a:t>11</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fontAlgn="base"/>
                      <a:r>
                        <a:rPr lang="en-GB" sz="1200" i="1" kern="100">
                          <a:effectLst/>
                          <a:highlight>
                            <a:srgbClr val="FFFFFF"/>
                          </a:highlight>
                        </a:rPr>
                        <a:t>Pterostichus oblongopunctatus (Fabricius, 1787)</a:t>
                      </a:r>
                      <a:endParaRPr lang="en-GB" sz="1200" i="1" kern="100">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dirty="0" err="1">
                          <a:effectLst/>
                        </a:rPr>
                        <a:t>Balcanic</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Mezohigrofil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656</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3514723900"/>
                  </a:ext>
                </a:extLst>
              </a:tr>
              <a:tr h="213634">
                <a:tc>
                  <a:txBody>
                    <a:bodyPr/>
                    <a:lstStyle/>
                    <a:p>
                      <a:pPr algn="just">
                        <a:lnSpc>
                          <a:spcPct val="107000"/>
                        </a:lnSpc>
                        <a:spcAft>
                          <a:spcPts val="800"/>
                        </a:spcAft>
                      </a:pPr>
                      <a:r>
                        <a:rPr lang="en-GB" sz="1200" u="none" kern="0">
                          <a:effectLst/>
                        </a:rPr>
                        <a:t>12</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0">
                          <a:effectLst/>
                        </a:rPr>
                        <a:t>Pterostichus niger (Schaller, 1783)</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Balcanic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Mezohigrofil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141</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1466009494"/>
                  </a:ext>
                </a:extLst>
              </a:tr>
              <a:tr h="498247">
                <a:tc>
                  <a:txBody>
                    <a:bodyPr/>
                    <a:lstStyle/>
                    <a:p>
                      <a:pPr algn="just">
                        <a:lnSpc>
                          <a:spcPct val="107000"/>
                        </a:lnSpc>
                        <a:spcAft>
                          <a:spcPts val="800"/>
                        </a:spcAft>
                      </a:pPr>
                      <a:r>
                        <a:rPr lang="en-GB" sz="1200" u="none" kern="0">
                          <a:effectLst/>
                        </a:rPr>
                        <a:t>13</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0" dirty="0" err="1">
                          <a:effectLst/>
                        </a:rPr>
                        <a:t>Pterostichus</a:t>
                      </a:r>
                      <a:r>
                        <a:rPr lang="en-GB" sz="1200" i="1" kern="0" dirty="0">
                          <a:effectLst/>
                        </a:rPr>
                        <a:t> </a:t>
                      </a:r>
                      <a:r>
                        <a:rPr lang="en-GB" sz="1200" i="1" kern="0" dirty="0" err="1">
                          <a:effectLst/>
                        </a:rPr>
                        <a:t>madidus</a:t>
                      </a:r>
                      <a:r>
                        <a:rPr lang="en-GB" sz="1200" i="1" kern="0" dirty="0">
                          <a:effectLst/>
                        </a:rPr>
                        <a:t> </a:t>
                      </a:r>
                      <a:r>
                        <a:rPr lang="en-GB" sz="1200" i="1" kern="100" dirty="0">
                          <a:effectLst/>
                        </a:rPr>
                        <a:t>(Fabricius, 1775)</a:t>
                      </a:r>
                      <a:endParaRPr lang="en-GB" sz="12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Balcanic</a:t>
                      </a:r>
                      <a:endParaRPr lang="en-GB" sz="1200" kern="100">
                        <a:effectLst/>
                      </a:endParaRPr>
                    </a:p>
                    <a:p>
                      <a:pPr algn="just">
                        <a:lnSpc>
                          <a:spcPct val="107000"/>
                        </a:lnSpc>
                        <a:spcAft>
                          <a:spcPts val="800"/>
                        </a:spcAft>
                      </a:pPr>
                      <a:r>
                        <a:rPr lang="en-GB" sz="1200" kern="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Mezohigrofil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8</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1086934112"/>
                  </a:ext>
                </a:extLst>
              </a:tr>
              <a:tr h="193347">
                <a:tc>
                  <a:txBody>
                    <a:bodyPr/>
                    <a:lstStyle/>
                    <a:p>
                      <a:pPr algn="just">
                        <a:lnSpc>
                          <a:spcPct val="107000"/>
                        </a:lnSpc>
                        <a:spcAft>
                          <a:spcPts val="800"/>
                        </a:spcAft>
                      </a:pPr>
                      <a:r>
                        <a:rPr lang="en-GB" sz="1200" u="none" kern="0">
                          <a:effectLst/>
                        </a:rPr>
                        <a:t>14</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u="sng" kern="0">
                          <a:effectLst/>
                        </a:rPr>
                        <a:t>Cerambycidae</a:t>
                      </a:r>
                      <a:endParaRPr lang="en-GB" sz="1200" b="1" u="sng"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i="1" kern="0">
                          <a:effectLst/>
                        </a:rPr>
                        <a:t>Cerambyx cerdo </a:t>
                      </a:r>
                      <a:r>
                        <a:rPr lang="en-GB" sz="1200" i="1" kern="100">
                          <a:effectLst/>
                        </a:rPr>
                        <a:t>Linnaeus, 175</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dirty="0" err="1">
                          <a:effectLst/>
                        </a:rPr>
                        <a:t>Paleartic</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dirty="0" err="1">
                          <a:effectLst/>
                        </a:rPr>
                        <a:t>Xerofil</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2</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1817213375"/>
                  </a:ext>
                </a:extLst>
              </a:tr>
              <a:tr h="238963">
                <a:tc>
                  <a:txBody>
                    <a:bodyPr/>
                    <a:lstStyle/>
                    <a:p>
                      <a:pPr algn="just">
                        <a:lnSpc>
                          <a:spcPct val="107000"/>
                        </a:lnSpc>
                        <a:spcAft>
                          <a:spcPts val="800"/>
                        </a:spcAft>
                      </a:pPr>
                      <a:r>
                        <a:rPr lang="en-GB" sz="1200" u="none" kern="0">
                          <a:effectLst/>
                        </a:rPr>
                        <a:t>15</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rowSpan="4">
                  <a:txBody>
                    <a:bodyPr/>
                    <a:lstStyle/>
                    <a:p>
                      <a:pPr algn="ctr">
                        <a:lnSpc>
                          <a:spcPct val="107000"/>
                        </a:lnSpc>
                        <a:spcAft>
                          <a:spcPts val="800"/>
                        </a:spcAft>
                      </a:pPr>
                      <a:endParaRPr lang="en-GB" sz="1200" b="1" u="sng" kern="100" dirty="0">
                        <a:solidFill>
                          <a:schemeClr val="tx1"/>
                        </a:solidFill>
                        <a:effectLst/>
                      </a:endParaRPr>
                    </a:p>
                    <a:p>
                      <a:pPr algn="ctr">
                        <a:lnSpc>
                          <a:spcPct val="107000"/>
                        </a:lnSpc>
                        <a:spcAft>
                          <a:spcPts val="800"/>
                        </a:spcAft>
                      </a:pPr>
                      <a:r>
                        <a:rPr lang="en-GB" sz="1200" b="1" u="sng" kern="100" dirty="0">
                          <a:solidFill>
                            <a:schemeClr val="tx1"/>
                          </a:solidFill>
                          <a:effectLst/>
                        </a:rPr>
                        <a:t> </a:t>
                      </a:r>
                      <a:r>
                        <a:rPr lang="en-GB" sz="1200" b="1" u="sng" kern="100" dirty="0">
                          <a:solidFill>
                            <a:schemeClr val="tx1"/>
                          </a:solidFill>
                          <a:effectLst/>
                          <a:hlinkClick r:id="rId2" tooltip="Coccinellidae">
                            <a:extLst>
                              <a:ext uri="{A12FA001-AC4F-418D-AE19-62706E023703}">
                                <ahyp:hlinkClr xmlns:ahyp="http://schemas.microsoft.com/office/drawing/2018/hyperlinkcolor" val="tx"/>
                              </a:ext>
                            </a:extLst>
                          </a:hlinkClick>
                        </a:rPr>
                        <a:t>Coccinellidae</a:t>
                      </a:r>
                      <a:endParaRPr lang="en-GB" sz="1200" b="1"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i="1" kern="0">
                          <a:effectLst/>
                        </a:rPr>
                        <a:t>Coccinella septempunctata Linnaeus, 1758</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dirty="0" err="1">
                          <a:effectLst/>
                        </a:rPr>
                        <a:t>Paleartic</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dirty="0" err="1">
                          <a:effectLst/>
                        </a:rPr>
                        <a:t>Xerofil</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4</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1597426578"/>
                  </a:ext>
                </a:extLst>
              </a:tr>
              <a:tr h="238963">
                <a:tc>
                  <a:txBody>
                    <a:bodyPr/>
                    <a:lstStyle/>
                    <a:p>
                      <a:pPr algn="just">
                        <a:lnSpc>
                          <a:spcPct val="107000"/>
                        </a:lnSpc>
                        <a:spcAft>
                          <a:spcPts val="800"/>
                        </a:spcAft>
                      </a:pPr>
                      <a:r>
                        <a:rPr lang="en-GB" sz="1200" u="none" kern="0">
                          <a:effectLst/>
                        </a:rPr>
                        <a:t>16</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100" dirty="0">
                          <a:effectLst/>
                        </a:rPr>
                        <a:t>Harmonia </a:t>
                      </a:r>
                      <a:r>
                        <a:rPr lang="en-GB" sz="1200" i="1" kern="100" dirty="0" err="1">
                          <a:effectLst/>
                        </a:rPr>
                        <a:t>axyridis</a:t>
                      </a:r>
                      <a:r>
                        <a:rPr lang="en-GB" sz="1200" i="1" kern="100" dirty="0">
                          <a:effectLst/>
                        </a:rPr>
                        <a:t> (Pallas, 1773)</a:t>
                      </a:r>
                      <a:endParaRPr lang="en-GB" sz="12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Vestasiatic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2</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1027881368"/>
                  </a:ext>
                </a:extLst>
              </a:tr>
              <a:tr h="238963">
                <a:tc>
                  <a:txBody>
                    <a:bodyPr/>
                    <a:lstStyle/>
                    <a:p>
                      <a:pPr algn="just">
                        <a:lnSpc>
                          <a:spcPct val="107000"/>
                        </a:lnSpc>
                        <a:spcAft>
                          <a:spcPts val="800"/>
                        </a:spcAft>
                      </a:pPr>
                      <a:r>
                        <a:rPr lang="en-GB" sz="1200" u="none" kern="0">
                          <a:effectLst/>
                        </a:rPr>
                        <a:t>17</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0">
                          <a:effectLst/>
                        </a:rPr>
                        <a:t>Harpalus latus Linnaeus, 1758</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Eurosiberian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3</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3090363055"/>
                  </a:ext>
                </a:extLst>
              </a:tr>
              <a:tr h="238963">
                <a:tc>
                  <a:txBody>
                    <a:bodyPr/>
                    <a:lstStyle/>
                    <a:p>
                      <a:pPr algn="just">
                        <a:lnSpc>
                          <a:spcPct val="107000"/>
                        </a:lnSpc>
                        <a:spcAft>
                          <a:spcPts val="800"/>
                        </a:spcAft>
                      </a:pPr>
                      <a:r>
                        <a:rPr lang="en-GB" sz="1200" u="none" kern="0">
                          <a:effectLst/>
                        </a:rPr>
                        <a:t>18</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0" dirty="0" err="1">
                          <a:effectLst/>
                        </a:rPr>
                        <a:t>Stethorus</a:t>
                      </a:r>
                      <a:r>
                        <a:rPr lang="en-GB" sz="1200" i="1" kern="0" dirty="0">
                          <a:effectLst/>
                        </a:rPr>
                        <a:t> </a:t>
                      </a:r>
                      <a:r>
                        <a:rPr lang="en-GB" sz="1200" i="1" kern="0" dirty="0" err="1">
                          <a:effectLst/>
                        </a:rPr>
                        <a:t>punctillum</a:t>
                      </a:r>
                      <a:r>
                        <a:rPr lang="en-GB" sz="1200" i="1" kern="0" dirty="0">
                          <a:effectLst/>
                        </a:rPr>
                        <a:t> (Weise, 1891)</a:t>
                      </a:r>
                      <a:endParaRPr lang="en-GB" sz="12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Paleartic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2</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2069628364"/>
                  </a:ext>
                </a:extLst>
              </a:tr>
              <a:tr h="193347">
                <a:tc>
                  <a:txBody>
                    <a:bodyPr/>
                    <a:lstStyle/>
                    <a:p>
                      <a:pPr algn="just">
                        <a:lnSpc>
                          <a:spcPct val="107000"/>
                        </a:lnSpc>
                        <a:spcAft>
                          <a:spcPts val="800"/>
                        </a:spcAft>
                      </a:pPr>
                      <a:r>
                        <a:rPr lang="en-GB" sz="1200" u="none" kern="0">
                          <a:effectLst/>
                        </a:rPr>
                        <a:t>19</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rowSpan="2">
                  <a:txBody>
                    <a:bodyPr/>
                    <a:lstStyle/>
                    <a:p>
                      <a:pPr algn="ctr">
                        <a:lnSpc>
                          <a:spcPct val="107000"/>
                        </a:lnSpc>
                        <a:spcAft>
                          <a:spcPts val="800"/>
                        </a:spcAft>
                      </a:pPr>
                      <a:r>
                        <a:rPr lang="en-GB" sz="1200" b="1" u="sng" kern="0" dirty="0">
                          <a:effectLst/>
                        </a:rPr>
                        <a:t> Lucanidae</a:t>
                      </a:r>
                      <a:endParaRPr lang="en-GB" sz="1200" b="1" u="sng"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i="1" kern="0">
                          <a:effectLst/>
                        </a:rPr>
                        <a:t>Dorcus parallelipipedus (</a:t>
                      </a:r>
                      <a:r>
                        <a:rPr lang="en-GB" sz="1200" i="1" kern="100">
                          <a:effectLst/>
                        </a:rPr>
                        <a:t>Linnaeus, 1758)</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European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3</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2224827274"/>
                  </a:ext>
                </a:extLst>
              </a:tr>
              <a:tr h="193347">
                <a:tc>
                  <a:txBody>
                    <a:bodyPr/>
                    <a:lstStyle/>
                    <a:p>
                      <a:pPr algn="just">
                        <a:lnSpc>
                          <a:spcPct val="107000"/>
                        </a:lnSpc>
                        <a:spcAft>
                          <a:spcPts val="800"/>
                        </a:spcAft>
                      </a:pPr>
                      <a:r>
                        <a:rPr lang="en-GB" sz="1200" u="none" kern="0">
                          <a:effectLst/>
                        </a:rPr>
                        <a:t>20</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0">
                          <a:effectLst/>
                        </a:rPr>
                        <a:t>Lucanus cervus</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European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2</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1299548890"/>
                  </a:ext>
                </a:extLst>
              </a:tr>
              <a:tr h="193347">
                <a:tc>
                  <a:txBody>
                    <a:bodyPr/>
                    <a:lstStyle/>
                    <a:p>
                      <a:pPr algn="just">
                        <a:lnSpc>
                          <a:spcPct val="107000"/>
                        </a:lnSpc>
                        <a:spcAft>
                          <a:spcPts val="800"/>
                        </a:spcAft>
                      </a:pPr>
                      <a:r>
                        <a:rPr lang="en-GB" sz="1200" u="none" kern="0">
                          <a:effectLst/>
                        </a:rPr>
                        <a:t>21</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u="sng" kern="0" dirty="0" err="1">
                          <a:effectLst/>
                        </a:rPr>
                        <a:t>Scarabaeidae</a:t>
                      </a:r>
                      <a:endParaRPr lang="en-GB" sz="1200" b="1" u="sng"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nSpc>
                          <a:spcPct val="107000"/>
                        </a:lnSpc>
                        <a:spcAft>
                          <a:spcPts val="800"/>
                        </a:spcAft>
                      </a:pPr>
                      <a:r>
                        <a:rPr lang="en-GB" sz="1200" i="1" kern="0">
                          <a:effectLst/>
                        </a:rPr>
                        <a:t>Protaetia marmorata Fabricius, 1792 </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European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1</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3891029196"/>
                  </a:ext>
                </a:extLst>
              </a:tr>
              <a:tr h="193347">
                <a:tc>
                  <a:txBody>
                    <a:bodyPr/>
                    <a:lstStyle/>
                    <a:p>
                      <a:pPr algn="just">
                        <a:lnSpc>
                          <a:spcPct val="107000"/>
                        </a:lnSpc>
                        <a:spcAft>
                          <a:spcPts val="800"/>
                        </a:spcAft>
                      </a:pPr>
                      <a:r>
                        <a:rPr lang="en-GB" sz="1200" u="none" kern="0">
                          <a:effectLst/>
                        </a:rPr>
                        <a:t>22</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u="sng" kern="100" dirty="0" err="1">
                          <a:effectLst/>
                        </a:rPr>
                        <a:t>Silphidae</a:t>
                      </a:r>
                      <a:endParaRPr lang="en-GB" sz="1200" b="1" u="sng"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i="1" kern="0">
                          <a:effectLst/>
                        </a:rPr>
                        <a:t>Silpha (</a:t>
                      </a:r>
                      <a:r>
                        <a:rPr lang="en-GB" sz="1200" i="1" kern="100">
                          <a:effectLst/>
                          <a:highlight>
                            <a:srgbClr val="F8F9FA"/>
                          </a:highlight>
                        </a:rPr>
                        <a:t>Phosphuga) </a:t>
                      </a:r>
                      <a:r>
                        <a:rPr lang="en-GB" sz="1200" i="1" kern="0">
                          <a:effectLst/>
                        </a:rPr>
                        <a:t>atrata </a:t>
                      </a:r>
                      <a:r>
                        <a:rPr lang="en-GB" sz="1200" i="1" kern="100">
                          <a:effectLst/>
                        </a:rPr>
                        <a:t>Linnaeus, 1758</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Eurosiberian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Mezohigrofil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18</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2587941902"/>
                  </a:ext>
                </a:extLst>
              </a:tr>
              <a:tr h="193347">
                <a:tc>
                  <a:txBody>
                    <a:bodyPr/>
                    <a:lstStyle/>
                    <a:p>
                      <a:pPr algn="just">
                        <a:lnSpc>
                          <a:spcPct val="107000"/>
                        </a:lnSpc>
                        <a:spcAft>
                          <a:spcPts val="800"/>
                        </a:spcAft>
                      </a:pPr>
                      <a:r>
                        <a:rPr lang="en-GB" sz="1200" u="none" kern="0">
                          <a:effectLst/>
                        </a:rPr>
                        <a:t>23</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rowSpan="3">
                  <a:txBody>
                    <a:bodyPr/>
                    <a:lstStyle/>
                    <a:p>
                      <a:pPr algn="ctr">
                        <a:lnSpc>
                          <a:spcPct val="107000"/>
                        </a:lnSpc>
                        <a:spcAft>
                          <a:spcPts val="800"/>
                        </a:spcAft>
                      </a:pPr>
                      <a:r>
                        <a:rPr lang="en-GB" sz="1200" b="1" u="sng" kern="0" dirty="0">
                          <a:effectLst/>
                        </a:rPr>
                        <a:t>  </a:t>
                      </a:r>
                      <a:r>
                        <a:rPr lang="en-GB" sz="1200" b="1" u="sng" kern="0" dirty="0" err="1">
                          <a:effectLst/>
                        </a:rPr>
                        <a:t>Staphylinidae</a:t>
                      </a:r>
                      <a:endParaRPr lang="en-GB" sz="1200" b="1" u="sng"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i="1" kern="0" dirty="0" err="1">
                          <a:effectLst/>
                        </a:rPr>
                        <a:t>Staphylinus</a:t>
                      </a:r>
                      <a:r>
                        <a:rPr lang="en-GB" sz="1200" i="1" kern="0" dirty="0">
                          <a:effectLst/>
                        </a:rPr>
                        <a:t> </a:t>
                      </a:r>
                      <a:r>
                        <a:rPr lang="en-GB" sz="1200" i="1" kern="0" dirty="0" err="1">
                          <a:effectLst/>
                        </a:rPr>
                        <a:t>caesareus</a:t>
                      </a:r>
                      <a:r>
                        <a:rPr lang="en-GB" sz="1200" i="1" kern="0" dirty="0">
                          <a:effectLst/>
                        </a:rPr>
                        <a:t> </a:t>
                      </a:r>
                      <a:r>
                        <a:rPr lang="en-GB" sz="1200" i="1" kern="100" dirty="0" err="1">
                          <a:effectLst/>
                        </a:rPr>
                        <a:t>Cederhjelm</a:t>
                      </a:r>
                      <a:r>
                        <a:rPr lang="en-GB" sz="1200" i="1" kern="100" dirty="0">
                          <a:effectLst/>
                        </a:rPr>
                        <a:t>, 1798</a:t>
                      </a:r>
                      <a:endParaRPr lang="en-GB" sz="12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Paleartic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33</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2588699854"/>
                  </a:ext>
                </a:extLst>
              </a:tr>
              <a:tr h="193347">
                <a:tc>
                  <a:txBody>
                    <a:bodyPr/>
                    <a:lstStyle/>
                    <a:p>
                      <a:pPr algn="just">
                        <a:lnSpc>
                          <a:spcPct val="107000"/>
                        </a:lnSpc>
                        <a:spcAft>
                          <a:spcPts val="800"/>
                        </a:spcAft>
                      </a:pPr>
                      <a:r>
                        <a:rPr lang="en-GB" sz="1200" u="none" kern="0">
                          <a:effectLst/>
                        </a:rPr>
                        <a:t>24</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0">
                          <a:effectLst/>
                        </a:rPr>
                        <a:t>Staphylinus olens Műller, 1764</a:t>
                      </a:r>
                      <a:endParaRPr lang="en-GB" sz="1200" i="1"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Paleartic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a:solidFill>
                            <a:schemeClr val="tx1"/>
                          </a:solidFill>
                          <a:effectLst/>
                        </a:rPr>
                        <a:t>10</a:t>
                      </a:r>
                      <a:endParaRPr lang="en-GB" sz="12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2998635841"/>
                  </a:ext>
                </a:extLst>
              </a:tr>
              <a:tr h="193347">
                <a:tc>
                  <a:txBody>
                    <a:bodyPr/>
                    <a:lstStyle/>
                    <a:p>
                      <a:pPr algn="just">
                        <a:lnSpc>
                          <a:spcPct val="107000"/>
                        </a:lnSpc>
                        <a:spcAft>
                          <a:spcPts val="800"/>
                        </a:spcAft>
                      </a:pPr>
                      <a:r>
                        <a:rPr lang="en-GB" sz="1200" u="none" kern="0">
                          <a:effectLst/>
                        </a:rPr>
                        <a:t>25</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vMerge="1">
                  <a:txBody>
                    <a:bodyPr/>
                    <a:lstStyle/>
                    <a:p>
                      <a:endParaRPr lang="en-GB"/>
                    </a:p>
                  </a:txBody>
                  <a:tcPr/>
                </a:tc>
                <a:tc>
                  <a:txBody>
                    <a:bodyPr/>
                    <a:lstStyle/>
                    <a:p>
                      <a:pPr algn="just">
                        <a:lnSpc>
                          <a:spcPct val="107000"/>
                        </a:lnSpc>
                        <a:spcAft>
                          <a:spcPts val="800"/>
                        </a:spcAft>
                      </a:pPr>
                      <a:r>
                        <a:rPr lang="en-GB" sz="1200" i="1" kern="100" dirty="0" err="1">
                          <a:effectLst/>
                        </a:rPr>
                        <a:t>Xantholins</a:t>
                      </a:r>
                      <a:r>
                        <a:rPr lang="en-GB" sz="1200" i="1" kern="100" dirty="0">
                          <a:effectLst/>
                        </a:rPr>
                        <a:t> linearis (Olivier, 1795)</a:t>
                      </a:r>
                      <a:endParaRPr lang="en-GB" sz="12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Paleartic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1</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3161057955"/>
                  </a:ext>
                </a:extLst>
              </a:tr>
              <a:tr h="193347">
                <a:tc>
                  <a:txBody>
                    <a:bodyPr/>
                    <a:lstStyle/>
                    <a:p>
                      <a:pPr algn="just">
                        <a:lnSpc>
                          <a:spcPct val="107000"/>
                        </a:lnSpc>
                        <a:spcAft>
                          <a:spcPts val="800"/>
                        </a:spcAft>
                      </a:pPr>
                      <a:r>
                        <a:rPr lang="en-GB" sz="1200" u="none" kern="0">
                          <a:effectLst/>
                        </a:rPr>
                        <a:t>26</a:t>
                      </a:r>
                      <a:endParaRPr lang="en-GB" sz="1200" u="none"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u="sng" kern="0" dirty="0" err="1">
                          <a:effectLst/>
                        </a:rPr>
                        <a:t>Tenebrionidae</a:t>
                      </a:r>
                      <a:endParaRPr lang="en-GB" sz="1200" b="1" u="sng"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i="1" kern="0" dirty="0" err="1">
                          <a:effectLst/>
                        </a:rPr>
                        <a:t>Stenomax</a:t>
                      </a:r>
                      <a:r>
                        <a:rPr lang="en-GB" sz="1200" i="1" kern="0" dirty="0">
                          <a:effectLst/>
                        </a:rPr>
                        <a:t> aeneus </a:t>
                      </a:r>
                      <a:r>
                        <a:rPr lang="en-GB" sz="1200" i="1" kern="0" dirty="0" err="1">
                          <a:effectLst/>
                        </a:rPr>
                        <a:t>Scopoli</a:t>
                      </a:r>
                      <a:r>
                        <a:rPr lang="en-GB" sz="1200" i="1" kern="0" dirty="0">
                          <a:effectLst/>
                        </a:rPr>
                        <a:t>, 1763</a:t>
                      </a:r>
                      <a:endParaRPr lang="en-GB" sz="12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Mediteranean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just">
                        <a:lnSpc>
                          <a:spcPct val="107000"/>
                        </a:lnSpc>
                        <a:spcAft>
                          <a:spcPts val="800"/>
                        </a:spcAft>
                      </a:pPr>
                      <a:r>
                        <a:rPr lang="en-GB" sz="1200" kern="0">
                          <a:effectLst/>
                        </a:rPr>
                        <a:t>Xerofil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a:txBody>
                    <a:bodyPr/>
                    <a:lstStyle/>
                    <a:p>
                      <a:pPr algn="ctr">
                        <a:lnSpc>
                          <a:spcPct val="107000"/>
                        </a:lnSpc>
                        <a:spcAft>
                          <a:spcPts val="800"/>
                        </a:spcAft>
                      </a:pPr>
                      <a:r>
                        <a:rPr lang="en-GB" sz="1200" b="1" kern="0" dirty="0">
                          <a:solidFill>
                            <a:schemeClr val="tx1"/>
                          </a:solidFill>
                          <a:effectLst/>
                        </a:rPr>
                        <a:t>7</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671119089"/>
                  </a:ext>
                </a:extLst>
              </a:tr>
              <a:tr h="193347">
                <a:tc gridSpan="5">
                  <a:txBody>
                    <a:bodyPr/>
                    <a:lstStyle/>
                    <a:p>
                      <a:pPr algn="ctr">
                        <a:lnSpc>
                          <a:spcPct val="107000"/>
                        </a:lnSpc>
                        <a:spcAft>
                          <a:spcPts val="800"/>
                        </a:spcAft>
                      </a:pPr>
                      <a:r>
                        <a:rPr lang="en-GB" sz="1200" u="none" kern="0" dirty="0">
                          <a:effectLst/>
                        </a:rPr>
                        <a:t>TOTAL</a:t>
                      </a:r>
                      <a:endParaRPr lang="en-GB" sz="1200" u="non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800"/>
                        </a:spcAft>
                      </a:pPr>
                      <a:r>
                        <a:rPr lang="en-GB" sz="1200" b="1" kern="0" dirty="0">
                          <a:solidFill>
                            <a:schemeClr val="tx1"/>
                          </a:solidFill>
                          <a:effectLst/>
                        </a:rPr>
                        <a:t>2118</a:t>
                      </a:r>
                      <a:endPar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64" marR="18264" marT="0" marB="0"/>
                </a:tc>
                <a:extLst>
                  <a:ext uri="{0D108BD9-81ED-4DB2-BD59-A6C34878D82A}">
                    <a16:rowId xmlns:a16="http://schemas.microsoft.com/office/drawing/2014/main" val="3534347031"/>
                  </a:ext>
                </a:extLst>
              </a:tr>
            </a:tbl>
          </a:graphicData>
        </a:graphic>
      </p:graphicFrame>
      <p:sp>
        <p:nvSpPr>
          <p:cNvPr id="8" name="TextBox 7">
            <a:extLst>
              <a:ext uri="{FF2B5EF4-FFF2-40B4-BE49-F238E27FC236}">
                <a16:creationId xmlns:a16="http://schemas.microsoft.com/office/drawing/2014/main" id="{3DF07151-FA37-669C-0969-6E14EF1FFE77}"/>
              </a:ext>
            </a:extLst>
          </p:cNvPr>
          <p:cNvSpPr txBox="1"/>
          <p:nvPr/>
        </p:nvSpPr>
        <p:spPr>
          <a:xfrm>
            <a:off x="0" y="-10126"/>
            <a:ext cx="12192000" cy="646331"/>
          </a:xfrm>
          <a:prstGeom prst="rect">
            <a:avLst/>
          </a:prstGeom>
          <a:noFill/>
        </p:spPr>
        <p:txBody>
          <a:bodyPr wrap="square">
            <a:spAutoFit/>
          </a:bodyPr>
          <a:lstStyle/>
          <a:p>
            <a:pPr indent="457200" algn="just">
              <a:spcAft>
                <a:spcPts val="800"/>
              </a:spcAft>
            </a:pPr>
            <a:r>
              <a:rPr lang="pt-BR" sz="1200" kern="100" dirty="0">
                <a:effectLst/>
                <a:latin typeface="Times New Roman" panose="02020603050405020304" pitchFamily="18" charset="0"/>
                <a:ea typeface="Calibri" panose="020F0502020204030204" pitchFamily="34" charset="0"/>
                <a:cs typeface="Times New Roman" panose="02020603050405020304" pitchFamily="18" charset="0"/>
              </a:rPr>
              <a:t>Din totalul celor 26 de specii semnalate, se poate observa, conform tabelului de mai jos, că speciile prădătoare dominante/codominante, cum ar fi </a:t>
            </a:r>
            <a:r>
              <a:rPr lang="pt-BR" sz="1200" i="1" kern="100" dirty="0">
                <a:effectLst/>
                <a:latin typeface="Times New Roman" panose="02020603050405020304" pitchFamily="18" charset="0"/>
                <a:ea typeface="Calibri" panose="020F0502020204030204" pitchFamily="34" charset="0"/>
                <a:cs typeface="Times New Roman" panose="02020603050405020304" pitchFamily="18" charset="0"/>
              </a:rPr>
              <a:t>Carabus violaceus</a:t>
            </a:r>
            <a:r>
              <a:rPr lang="pt-BR" sz="1200" kern="100" dirty="0">
                <a:effectLst/>
                <a:latin typeface="Times New Roman" panose="02020603050405020304" pitchFamily="18" charset="0"/>
                <a:ea typeface="Calibri" panose="020F0502020204030204" pitchFamily="34" charset="0"/>
                <a:cs typeface="Times New Roman" panose="02020603050405020304" pitchFamily="18" charset="0"/>
              </a:rPr>
              <a:t>, au fost înregistrate în toate cele șase sectoare și cele 17 capcane în perioada de colectare, care s-a întins de la aprilie până în octombrie. În acest interval, au fost colectate un număr de 1181 de exemplare. De asemenea, începând cu data de 1 octombrie, au fost identificate și larvele speciei care se pregăteau pentru iernare. </a:t>
            </a:r>
            <a:r>
              <a:rPr lang="pt-BR" sz="1200" i="1" kern="100" dirty="0">
                <a:effectLst/>
                <a:latin typeface="Times New Roman" panose="02020603050405020304" pitchFamily="18" charset="0"/>
                <a:ea typeface="Calibri" panose="020F0502020204030204" pitchFamily="34" charset="0"/>
                <a:cs typeface="Times New Roman" panose="02020603050405020304" pitchFamily="18" charset="0"/>
              </a:rPr>
              <a:t>Carabus violaceus</a:t>
            </a:r>
            <a:r>
              <a:rPr lang="pt-BR" sz="1200" kern="100" dirty="0">
                <a:effectLst/>
                <a:latin typeface="Times New Roman" panose="02020603050405020304" pitchFamily="18" charset="0"/>
                <a:ea typeface="Calibri" panose="020F0502020204030204" pitchFamily="34" charset="0"/>
                <a:cs typeface="Times New Roman" panose="02020603050405020304" pitchFamily="18" charset="0"/>
              </a:rPr>
              <a:t> reprezintă 58.18% din totalul speciilor capturate.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7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21848FB-7C66-9B58-F9B7-5B71A3F12F0A}"/>
              </a:ext>
            </a:extLst>
          </p:cNvPr>
          <p:cNvSpPr>
            <a:spLocks noGrp="1"/>
          </p:cNvSpPr>
          <p:nvPr>
            <p:ph idx="1"/>
          </p:nvPr>
        </p:nvSpPr>
        <p:spPr>
          <a:xfrm>
            <a:off x="5894962" y="1252025"/>
            <a:ext cx="5458838" cy="4924938"/>
          </a:xfrm>
        </p:spPr>
        <p:txBody>
          <a:bodyPr>
            <a:normAutofit/>
          </a:bodyPr>
          <a:lstStyle/>
          <a:p>
            <a:pPr algn="just">
              <a:spcAft>
                <a:spcPts val="800"/>
              </a:spcAft>
            </a:pPr>
            <a:r>
              <a:rPr lang="pt-BR"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800" kern="100" dirty="0">
                <a:effectLst/>
                <a:latin typeface="Times New Roman" panose="02020603050405020304" pitchFamily="18" charset="0"/>
                <a:ea typeface="Calibri" panose="020F0502020204030204" pitchFamily="34" charset="0"/>
                <a:cs typeface="Times New Roman" panose="02020603050405020304" pitchFamily="18" charset="0"/>
              </a:rPr>
              <a:t>In anul 2023 au fost identificate 8 familii din ordinul Coleoptera cu urmatoarea pondere speciile de coleoptere au totalizat un numar de 2003 exemplare.</a:t>
            </a:r>
            <a:r>
              <a:rPr lang="pt-BR"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pt-BR" sz="1800" i="1" kern="100">
                <a:effectLst/>
                <a:latin typeface="Times New Roman" panose="02020603050405020304" pitchFamily="18" charset="0"/>
                <a:ea typeface="Calibri" panose="020F0502020204030204" pitchFamily="34" charset="0"/>
                <a:cs typeface="Times New Roman" panose="02020603050405020304" pitchFamily="18" charset="0"/>
              </a:rPr>
              <a:t>Pterostichus </a:t>
            </a:r>
            <a:r>
              <a:rPr lang="pt-BR" sz="1800" i="1" kern="100" dirty="0">
                <a:effectLst/>
                <a:latin typeface="Times New Roman" panose="02020603050405020304" pitchFamily="18" charset="0"/>
                <a:ea typeface="Calibri" panose="020F0502020204030204" pitchFamily="34" charset="0"/>
                <a:cs typeface="Times New Roman" panose="02020603050405020304" pitchFamily="18" charset="0"/>
              </a:rPr>
              <a:t>oblongopunctatus</a:t>
            </a:r>
            <a:r>
              <a:rPr lang="pt-BR" sz="1800" kern="100" dirty="0">
                <a:effectLst/>
                <a:latin typeface="Times New Roman" panose="02020603050405020304" pitchFamily="18" charset="0"/>
                <a:ea typeface="Calibri" panose="020F0502020204030204" pitchFamily="34" charset="0"/>
                <a:cs typeface="Times New Roman" panose="02020603050405020304" pitchFamily="18" charset="0"/>
              </a:rPr>
              <a:t> a fost găsit în toate cele șase sectoare și cele 17 capcane pe parcursul întregii perioade de colectare, totalizând 656 de exemplare. Acest lucru reprezintă aproximativ 32.32% din totalul populațiilor de coleoptere capturate.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800"/>
              </a:spcAft>
            </a:pPr>
            <a:r>
              <a:rPr lang="pt-BR" sz="1800" i="1" kern="100" dirty="0">
                <a:effectLst/>
                <a:latin typeface="Times New Roman" panose="02020603050405020304" pitchFamily="18" charset="0"/>
                <a:ea typeface="Calibri" panose="020F0502020204030204" pitchFamily="34" charset="0"/>
                <a:cs typeface="Times New Roman" panose="02020603050405020304" pitchFamily="18" charset="0"/>
              </a:rPr>
              <a:t>Pterostichus niger</a:t>
            </a:r>
            <a:r>
              <a:rPr lang="pt-BR" sz="1800" kern="100" dirty="0">
                <a:effectLst/>
                <a:latin typeface="Times New Roman" panose="02020603050405020304" pitchFamily="18" charset="0"/>
                <a:ea typeface="Calibri" panose="020F0502020204030204" pitchFamily="34" charset="0"/>
                <a:cs typeface="Times New Roman" panose="02020603050405020304" pitchFamily="18" charset="0"/>
              </a:rPr>
              <a:t> a fost observat în sectorul II, III și IV, cu excepția sectoarelor I, V și VI, adunând un total de 141 exemplare, ceea ce reprezintă aproximativ 6.95 % din totalul speciilor capturate.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800"/>
              </a:spcAft>
            </a:pPr>
            <a:r>
              <a:rPr lang="pt-BR" sz="1800" kern="100" dirty="0">
                <a:effectLst/>
                <a:latin typeface="Times New Roman" panose="02020603050405020304" pitchFamily="18" charset="0"/>
                <a:ea typeface="Calibri" panose="020F0502020204030204" pitchFamily="34" charset="0"/>
                <a:cs typeface="Times New Roman" panose="02020603050405020304" pitchFamily="18" charset="0"/>
              </a:rPr>
              <a:t>In anul 2023 au fost identificate 8 familii din ordinul Coleoptera cu urmatoarea pondere speciile de coleoptere au totalizat un numar de 2003 exemplare.</a:t>
            </a:r>
            <a:r>
              <a:rPr lang="pt-BR"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300" dirty="0"/>
          </a:p>
        </p:txBody>
      </p:sp>
      <p:graphicFrame>
        <p:nvGraphicFramePr>
          <p:cNvPr id="4" name="Table 3">
            <a:extLst>
              <a:ext uri="{FF2B5EF4-FFF2-40B4-BE49-F238E27FC236}">
                <a16:creationId xmlns:a16="http://schemas.microsoft.com/office/drawing/2014/main" id="{EBEA668B-0234-BD94-D82A-E31EB1754FDD}"/>
              </a:ext>
            </a:extLst>
          </p:cNvPr>
          <p:cNvGraphicFramePr>
            <a:graphicFrameLocks noGrp="1"/>
          </p:cNvGraphicFramePr>
          <p:nvPr>
            <p:extLst>
              <p:ext uri="{D42A27DB-BD31-4B8C-83A1-F6EECF244321}">
                <p14:modId xmlns:p14="http://schemas.microsoft.com/office/powerpoint/2010/main" val="3022069053"/>
              </p:ext>
            </p:extLst>
          </p:nvPr>
        </p:nvGraphicFramePr>
        <p:xfrm>
          <a:off x="703182" y="726681"/>
          <a:ext cx="4777382" cy="5234895"/>
        </p:xfrm>
        <a:graphic>
          <a:graphicData uri="http://schemas.openxmlformats.org/drawingml/2006/table">
            <a:tbl>
              <a:tblPr firstRow="1" firstCol="1" bandRow="1">
                <a:noFill/>
                <a:tableStyleId>{5C22544A-7EE6-4342-B048-85BDC9FD1C3A}</a:tableStyleId>
              </a:tblPr>
              <a:tblGrid>
                <a:gridCol w="2585690">
                  <a:extLst>
                    <a:ext uri="{9D8B030D-6E8A-4147-A177-3AD203B41FA5}">
                      <a16:colId xmlns:a16="http://schemas.microsoft.com/office/drawing/2014/main" val="1859741771"/>
                    </a:ext>
                  </a:extLst>
                </a:gridCol>
                <a:gridCol w="2191692">
                  <a:extLst>
                    <a:ext uri="{9D8B030D-6E8A-4147-A177-3AD203B41FA5}">
                      <a16:colId xmlns:a16="http://schemas.microsoft.com/office/drawing/2014/main" val="558864806"/>
                    </a:ext>
                  </a:extLst>
                </a:gridCol>
              </a:tblGrid>
              <a:tr h="581655">
                <a:tc>
                  <a:txBody>
                    <a:bodyPr/>
                    <a:lstStyle/>
                    <a:p>
                      <a:pPr algn="just">
                        <a:lnSpc>
                          <a:spcPct val="150000"/>
                        </a:lnSpc>
                        <a:spcAft>
                          <a:spcPts val="800"/>
                        </a:spcAft>
                      </a:pPr>
                      <a:r>
                        <a:rPr lang="en-GB" sz="1500" b="1" kern="100">
                          <a:solidFill>
                            <a:srgbClr val="FFFFFF"/>
                          </a:solidFill>
                          <a:effectLst/>
                        </a:rPr>
                        <a:t>Familia</a:t>
                      </a:r>
                      <a:endParaRPr lang="en-GB" sz="15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just">
                        <a:lnSpc>
                          <a:spcPct val="150000"/>
                        </a:lnSpc>
                        <a:spcAft>
                          <a:spcPts val="800"/>
                        </a:spcAft>
                      </a:pPr>
                      <a:r>
                        <a:rPr lang="en-GB" sz="1500" b="1" kern="100">
                          <a:solidFill>
                            <a:srgbClr val="FFFFFF"/>
                          </a:solidFill>
                          <a:effectLst/>
                        </a:rPr>
                        <a:t>Dominanta (%)</a:t>
                      </a:r>
                      <a:endParaRPr lang="en-GB" sz="15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924095044"/>
                  </a:ext>
                </a:extLst>
              </a:tr>
              <a:tr h="581655">
                <a:tc>
                  <a:txBody>
                    <a:bodyPr/>
                    <a:lstStyle/>
                    <a:p>
                      <a:pPr algn="just">
                        <a:lnSpc>
                          <a:spcPct val="150000"/>
                        </a:lnSpc>
                        <a:spcAft>
                          <a:spcPts val="800"/>
                        </a:spcAft>
                      </a:pPr>
                      <a:r>
                        <a:rPr lang="en-GB" sz="1500" b="1" kern="100">
                          <a:solidFill>
                            <a:srgbClr val="FFFFFF"/>
                          </a:solidFill>
                          <a:effectLst/>
                        </a:rPr>
                        <a:t>Coccinelidae </a:t>
                      </a:r>
                      <a:endParaRPr lang="en-GB" sz="15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just">
                        <a:lnSpc>
                          <a:spcPct val="150000"/>
                        </a:lnSpc>
                        <a:spcAft>
                          <a:spcPts val="800"/>
                        </a:spcAft>
                      </a:pPr>
                      <a:r>
                        <a:rPr lang="en-GB" sz="1500" kern="100">
                          <a:solidFill>
                            <a:schemeClr val="tx1">
                              <a:lumMod val="85000"/>
                              <a:lumOff val="15000"/>
                            </a:schemeClr>
                          </a:solidFill>
                          <a:effectLst/>
                        </a:rPr>
                        <a:t>50</a:t>
                      </a:r>
                      <a:endParaRPr lang="en-GB" sz="1500" kern="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549963081"/>
                  </a:ext>
                </a:extLst>
              </a:tr>
              <a:tr h="581655">
                <a:tc>
                  <a:txBody>
                    <a:bodyPr/>
                    <a:lstStyle/>
                    <a:p>
                      <a:pPr algn="just">
                        <a:lnSpc>
                          <a:spcPct val="150000"/>
                        </a:lnSpc>
                        <a:spcAft>
                          <a:spcPts val="800"/>
                        </a:spcAft>
                      </a:pPr>
                      <a:r>
                        <a:rPr lang="en-GB" sz="1500" b="1" kern="100">
                          <a:solidFill>
                            <a:srgbClr val="FFFFFF"/>
                          </a:solidFill>
                          <a:effectLst/>
                        </a:rPr>
                        <a:t>Carabidae</a:t>
                      </a:r>
                      <a:endParaRPr lang="en-GB" sz="15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just">
                        <a:lnSpc>
                          <a:spcPct val="150000"/>
                        </a:lnSpc>
                        <a:spcAft>
                          <a:spcPts val="800"/>
                        </a:spcAft>
                      </a:pPr>
                      <a:r>
                        <a:rPr lang="en-GB" sz="1500" kern="100">
                          <a:solidFill>
                            <a:schemeClr val="tx1">
                              <a:lumMod val="85000"/>
                              <a:lumOff val="15000"/>
                            </a:schemeClr>
                          </a:solidFill>
                          <a:effectLst/>
                        </a:rPr>
                        <a:t>15.38</a:t>
                      </a:r>
                      <a:endParaRPr lang="en-GB" sz="1500" kern="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3439771"/>
                  </a:ext>
                </a:extLst>
              </a:tr>
              <a:tr h="581655">
                <a:tc>
                  <a:txBody>
                    <a:bodyPr/>
                    <a:lstStyle/>
                    <a:p>
                      <a:pPr algn="just">
                        <a:lnSpc>
                          <a:spcPct val="150000"/>
                        </a:lnSpc>
                        <a:spcAft>
                          <a:spcPts val="800"/>
                        </a:spcAft>
                      </a:pPr>
                      <a:r>
                        <a:rPr lang="en-GB" sz="1500" b="1" kern="100">
                          <a:solidFill>
                            <a:srgbClr val="FFFFFF"/>
                          </a:solidFill>
                          <a:effectLst/>
                        </a:rPr>
                        <a:t>Staphylinidae</a:t>
                      </a:r>
                      <a:endParaRPr lang="en-GB" sz="15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just">
                        <a:lnSpc>
                          <a:spcPct val="150000"/>
                        </a:lnSpc>
                        <a:spcAft>
                          <a:spcPts val="800"/>
                        </a:spcAft>
                      </a:pPr>
                      <a:r>
                        <a:rPr lang="en-GB" sz="1500" kern="100">
                          <a:solidFill>
                            <a:schemeClr val="tx1">
                              <a:lumMod val="85000"/>
                              <a:lumOff val="15000"/>
                            </a:schemeClr>
                          </a:solidFill>
                          <a:effectLst/>
                        </a:rPr>
                        <a:t>11.53</a:t>
                      </a:r>
                      <a:endParaRPr lang="en-GB" sz="1500" kern="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479665240"/>
                  </a:ext>
                </a:extLst>
              </a:tr>
              <a:tr h="581655">
                <a:tc>
                  <a:txBody>
                    <a:bodyPr/>
                    <a:lstStyle/>
                    <a:p>
                      <a:pPr algn="just">
                        <a:lnSpc>
                          <a:spcPct val="150000"/>
                        </a:lnSpc>
                        <a:spcAft>
                          <a:spcPts val="800"/>
                        </a:spcAft>
                      </a:pPr>
                      <a:r>
                        <a:rPr lang="en-GB" sz="1500" b="1" kern="100">
                          <a:solidFill>
                            <a:srgbClr val="FFFFFF"/>
                          </a:solidFill>
                          <a:effectLst/>
                        </a:rPr>
                        <a:t>Lucanidae</a:t>
                      </a:r>
                      <a:endParaRPr lang="en-GB" sz="15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just">
                        <a:lnSpc>
                          <a:spcPct val="150000"/>
                        </a:lnSpc>
                        <a:spcAft>
                          <a:spcPts val="800"/>
                        </a:spcAft>
                      </a:pPr>
                      <a:r>
                        <a:rPr lang="en-GB" sz="1500" kern="100">
                          <a:solidFill>
                            <a:schemeClr val="tx1">
                              <a:lumMod val="85000"/>
                              <a:lumOff val="15000"/>
                            </a:schemeClr>
                          </a:solidFill>
                          <a:effectLst/>
                        </a:rPr>
                        <a:t>7.69</a:t>
                      </a:r>
                      <a:endParaRPr lang="en-GB" sz="1500" kern="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598878633"/>
                  </a:ext>
                </a:extLst>
              </a:tr>
              <a:tr h="581655">
                <a:tc>
                  <a:txBody>
                    <a:bodyPr/>
                    <a:lstStyle/>
                    <a:p>
                      <a:pPr algn="just">
                        <a:lnSpc>
                          <a:spcPct val="150000"/>
                        </a:lnSpc>
                        <a:spcAft>
                          <a:spcPts val="800"/>
                        </a:spcAft>
                      </a:pPr>
                      <a:r>
                        <a:rPr lang="en-GB" sz="1500" b="1" kern="100">
                          <a:solidFill>
                            <a:srgbClr val="FFFFFF"/>
                          </a:solidFill>
                          <a:effectLst/>
                        </a:rPr>
                        <a:t>Silphidae </a:t>
                      </a:r>
                      <a:endParaRPr lang="en-GB" sz="15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just">
                        <a:lnSpc>
                          <a:spcPct val="150000"/>
                        </a:lnSpc>
                        <a:spcAft>
                          <a:spcPts val="800"/>
                        </a:spcAft>
                      </a:pPr>
                      <a:r>
                        <a:rPr lang="en-GB" sz="1500" kern="100">
                          <a:solidFill>
                            <a:schemeClr val="tx1">
                              <a:lumMod val="85000"/>
                              <a:lumOff val="15000"/>
                            </a:schemeClr>
                          </a:solidFill>
                          <a:effectLst/>
                        </a:rPr>
                        <a:t>3.85</a:t>
                      </a:r>
                      <a:endParaRPr lang="en-GB" sz="1500" kern="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683261848"/>
                  </a:ext>
                </a:extLst>
              </a:tr>
              <a:tr h="581655">
                <a:tc>
                  <a:txBody>
                    <a:bodyPr/>
                    <a:lstStyle/>
                    <a:p>
                      <a:pPr algn="just">
                        <a:lnSpc>
                          <a:spcPct val="150000"/>
                        </a:lnSpc>
                        <a:spcAft>
                          <a:spcPts val="800"/>
                        </a:spcAft>
                      </a:pPr>
                      <a:r>
                        <a:rPr lang="en-GB" sz="1500" b="1" kern="100">
                          <a:solidFill>
                            <a:srgbClr val="FFFFFF"/>
                          </a:solidFill>
                          <a:effectLst/>
                        </a:rPr>
                        <a:t>Scarabaeidae</a:t>
                      </a:r>
                      <a:endParaRPr lang="en-GB" sz="15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just">
                        <a:lnSpc>
                          <a:spcPct val="150000"/>
                        </a:lnSpc>
                        <a:spcAft>
                          <a:spcPts val="800"/>
                        </a:spcAft>
                      </a:pPr>
                      <a:r>
                        <a:rPr lang="en-GB" sz="1500" kern="100">
                          <a:solidFill>
                            <a:schemeClr val="tx1">
                              <a:lumMod val="85000"/>
                              <a:lumOff val="15000"/>
                            </a:schemeClr>
                          </a:solidFill>
                          <a:effectLst/>
                        </a:rPr>
                        <a:t>3.85</a:t>
                      </a:r>
                      <a:endParaRPr lang="en-GB" sz="1500" kern="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086169886"/>
                  </a:ext>
                </a:extLst>
              </a:tr>
              <a:tr h="581655">
                <a:tc>
                  <a:txBody>
                    <a:bodyPr/>
                    <a:lstStyle/>
                    <a:p>
                      <a:pPr algn="just">
                        <a:lnSpc>
                          <a:spcPct val="150000"/>
                        </a:lnSpc>
                        <a:spcAft>
                          <a:spcPts val="800"/>
                        </a:spcAft>
                      </a:pPr>
                      <a:r>
                        <a:rPr lang="en-GB" sz="1500" b="1" kern="100">
                          <a:solidFill>
                            <a:srgbClr val="FFFFFF"/>
                          </a:solidFill>
                          <a:effectLst/>
                        </a:rPr>
                        <a:t>Sphindidae </a:t>
                      </a:r>
                      <a:endParaRPr lang="en-GB" sz="15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just">
                        <a:lnSpc>
                          <a:spcPct val="150000"/>
                        </a:lnSpc>
                        <a:spcAft>
                          <a:spcPts val="800"/>
                        </a:spcAft>
                      </a:pPr>
                      <a:r>
                        <a:rPr lang="en-GB" sz="1500" kern="100">
                          <a:solidFill>
                            <a:schemeClr val="tx1">
                              <a:lumMod val="85000"/>
                              <a:lumOff val="15000"/>
                            </a:schemeClr>
                          </a:solidFill>
                          <a:effectLst/>
                        </a:rPr>
                        <a:t>3.85</a:t>
                      </a:r>
                      <a:endParaRPr lang="en-GB" sz="1500" kern="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708405712"/>
                  </a:ext>
                </a:extLst>
              </a:tr>
              <a:tr h="581655">
                <a:tc>
                  <a:txBody>
                    <a:bodyPr/>
                    <a:lstStyle/>
                    <a:p>
                      <a:pPr algn="just">
                        <a:lnSpc>
                          <a:spcPct val="150000"/>
                        </a:lnSpc>
                        <a:spcAft>
                          <a:spcPts val="800"/>
                        </a:spcAft>
                      </a:pPr>
                      <a:r>
                        <a:rPr lang="en-GB" sz="1500" b="1" kern="100">
                          <a:solidFill>
                            <a:srgbClr val="FFFFFF"/>
                          </a:solidFill>
                          <a:effectLst/>
                        </a:rPr>
                        <a:t>Cerambycidae</a:t>
                      </a:r>
                      <a:endParaRPr lang="en-GB" sz="15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algn="just">
                        <a:lnSpc>
                          <a:spcPct val="150000"/>
                        </a:lnSpc>
                        <a:spcAft>
                          <a:spcPts val="800"/>
                        </a:spcAft>
                      </a:pPr>
                      <a:r>
                        <a:rPr lang="en-GB" sz="1500" kern="100">
                          <a:solidFill>
                            <a:schemeClr val="tx1">
                              <a:lumMod val="85000"/>
                              <a:lumOff val="15000"/>
                            </a:schemeClr>
                          </a:solidFill>
                          <a:effectLst/>
                        </a:rPr>
                        <a:t>3.85</a:t>
                      </a:r>
                      <a:endParaRPr lang="en-GB" sz="1500" kern="1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665" marR="125199" marT="125199" marB="125199">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2591788240"/>
                  </a:ext>
                </a:extLst>
              </a:tr>
            </a:tbl>
          </a:graphicData>
        </a:graphic>
      </p:graphicFrame>
    </p:spTree>
    <p:extLst>
      <p:ext uri="{BB962C8B-B14F-4D97-AF65-F5344CB8AC3E}">
        <p14:creationId xmlns:p14="http://schemas.microsoft.com/office/powerpoint/2010/main" val="519924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C1F744F22D254BABFC0B8694B535F9" ma:contentTypeVersion="4" ma:contentTypeDescription="Create a new document." ma:contentTypeScope="" ma:versionID="27ba6aa563c903d63de2bb8540f84ebc">
  <xsd:schema xmlns:xsd="http://www.w3.org/2001/XMLSchema" xmlns:xs="http://www.w3.org/2001/XMLSchema" xmlns:p="http://schemas.microsoft.com/office/2006/metadata/properties" xmlns:ns3="c830d2e2-36c1-4835-8950-3f49851676c2" targetNamespace="http://schemas.microsoft.com/office/2006/metadata/properties" ma:root="true" ma:fieldsID="14b8c835b75240b3642c2dd4f54ca829" ns3:_="">
    <xsd:import namespace="c830d2e2-36c1-4835-8950-3f49851676c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0d2e2-36c1-4835-8950-3f4985167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AC4AB3-790D-47BB-8739-2D4AAEF12CF4}">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dcmitype/"/>
    <ds:schemaRef ds:uri="http://purl.org/dc/terms/"/>
    <ds:schemaRef ds:uri="http://www.w3.org/XML/1998/namespace"/>
    <ds:schemaRef ds:uri="http://schemas.openxmlformats.org/package/2006/metadata/core-properties"/>
    <ds:schemaRef ds:uri="c830d2e2-36c1-4835-8950-3f49851676c2"/>
  </ds:schemaRefs>
</ds:datastoreItem>
</file>

<file path=customXml/itemProps2.xml><?xml version="1.0" encoding="utf-8"?>
<ds:datastoreItem xmlns:ds="http://schemas.openxmlformats.org/officeDocument/2006/customXml" ds:itemID="{4BCF0FB0-5D07-4BB4-999E-926E23B39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0d2e2-36c1-4835-8950-3f4985167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687041-D7E1-4241-861E-8BB5285EAF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TotalTime>
  <Words>2717</Words>
  <Application>Microsoft Office PowerPoint</Application>
  <PresentationFormat>Widescreen</PresentationFormat>
  <Paragraphs>233</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Aptos Display</vt:lpstr>
      <vt:lpstr>Arial</vt:lpstr>
      <vt:lpstr>Calibri</vt:lpstr>
      <vt:lpstr>Courier New</vt:lpstr>
      <vt:lpstr>Helvetica Neue</vt:lpstr>
      <vt:lpstr>Tahoma</vt:lpstr>
      <vt:lpstr>Times New Roman</vt:lpstr>
      <vt:lpstr>Office Theme</vt:lpstr>
      <vt:lpstr>PowerPoint Presentation</vt:lpstr>
      <vt:lpstr>Scopul si obiectivele studiului</vt:lpstr>
      <vt:lpstr>PowerPoint Presentation</vt:lpstr>
      <vt:lpstr>Material si metoda:</vt:lpstr>
      <vt:lpstr>PowerPoint Presentation</vt:lpstr>
      <vt:lpstr>PowerPoint Presentation</vt:lpstr>
      <vt:lpstr>REZULTATE SI DISCUTII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CONCLUZII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CRISTINA MOISE</dc:creator>
  <cp:lastModifiedBy>MARIA CRISTINA MOISE</cp:lastModifiedBy>
  <cp:revision>3</cp:revision>
  <dcterms:created xsi:type="dcterms:W3CDTF">2024-05-19T08:06:19Z</dcterms:created>
  <dcterms:modified xsi:type="dcterms:W3CDTF">2024-05-19T09:33:27Z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0x01010012C1F744F22D254BABFC0B8694B535F9</vt:lpwstr>
  </property>
</Properties>
</file>